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  <p:sldMasterId id="2147483693" r:id="rId2"/>
    <p:sldMasterId id="2147483711" r:id="rId3"/>
  </p:sldMasterIdLst>
  <p:notesMasterIdLst>
    <p:notesMasterId r:id="rId86"/>
  </p:notesMasterIdLst>
  <p:sldIdLst>
    <p:sldId id="270" r:id="rId4"/>
    <p:sldId id="1291" r:id="rId5"/>
    <p:sldId id="1329" r:id="rId6"/>
    <p:sldId id="1331" r:id="rId7"/>
    <p:sldId id="496" r:id="rId8"/>
    <p:sldId id="1326" r:id="rId9"/>
    <p:sldId id="1288" r:id="rId10"/>
    <p:sldId id="1292" r:id="rId11"/>
    <p:sldId id="1293" r:id="rId12"/>
    <p:sldId id="1332" r:id="rId13"/>
    <p:sldId id="1295" r:id="rId14"/>
    <p:sldId id="1333" r:id="rId15"/>
    <p:sldId id="1349" r:id="rId16"/>
    <p:sldId id="1303" r:id="rId17"/>
    <p:sldId id="1294" r:id="rId18"/>
    <p:sldId id="1335" r:id="rId19"/>
    <p:sldId id="1296" r:id="rId20"/>
    <p:sldId id="1337" r:id="rId21"/>
    <p:sldId id="1336" r:id="rId22"/>
    <p:sldId id="1311" r:id="rId23"/>
    <p:sldId id="1312" r:id="rId24"/>
    <p:sldId id="1339" r:id="rId25"/>
    <p:sldId id="1340" r:id="rId26"/>
    <p:sldId id="1298" r:id="rId27"/>
    <p:sldId id="1341" r:id="rId28"/>
    <p:sldId id="1342" r:id="rId29"/>
    <p:sldId id="1343" r:id="rId30"/>
    <p:sldId id="1299" r:id="rId31"/>
    <p:sldId id="1346" r:id="rId32"/>
    <p:sldId id="1347" r:id="rId33"/>
    <p:sldId id="1301" r:id="rId34"/>
    <p:sldId id="1348" r:id="rId35"/>
    <p:sldId id="1355" r:id="rId36"/>
    <p:sldId id="1356" r:id="rId37"/>
    <p:sldId id="1357" r:id="rId38"/>
    <p:sldId id="1344" r:id="rId39"/>
    <p:sldId id="1350" r:id="rId40"/>
    <p:sldId id="1351" r:id="rId41"/>
    <p:sldId id="1352" r:id="rId42"/>
    <p:sldId id="1319" r:id="rId43"/>
    <p:sldId id="1304" r:id="rId44"/>
    <p:sldId id="1358" r:id="rId45"/>
    <p:sldId id="1305" r:id="rId46"/>
    <p:sldId id="1363" r:id="rId47"/>
    <p:sldId id="1364" r:id="rId48"/>
    <p:sldId id="1365" r:id="rId49"/>
    <p:sldId id="1366" r:id="rId50"/>
    <p:sldId id="1367" r:id="rId51"/>
    <p:sldId id="1368" r:id="rId52"/>
    <p:sldId id="1306" r:id="rId53"/>
    <p:sldId id="1370" r:id="rId54"/>
    <p:sldId id="1369" r:id="rId55"/>
    <p:sldId id="1371" r:id="rId56"/>
    <p:sldId id="1372" r:id="rId57"/>
    <p:sldId id="1373" r:id="rId58"/>
    <p:sldId id="1313" r:id="rId59"/>
    <p:sldId id="1374" r:id="rId60"/>
    <p:sldId id="1375" r:id="rId61"/>
    <p:sldId id="1308" r:id="rId62"/>
    <p:sldId id="1376" r:id="rId63"/>
    <p:sldId id="1310" r:id="rId64"/>
    <p:sldId id="1378" r:id="rId65"/>
    <p:sldId id="1377" r:id="rId66"/>
    <p:sldId id="1379" r:id="rId67"/>
    <p:sldId id="1381" r:id="rId68"/>
    <p:sldId id="1315" r:id="rId69"/>
    <p:sldId id="1382" r:id="rId70"/>
    <p:sldId id="1316" r:id="rId71"/>
    <p:sldId id="1383" r:id="rId72"/>
    <p:sldId id="1320" r:id="rId73"/>
    <p:sldId id="1385" r:id="rId74"/>
    <p:sldId id="1386" r:id="rId75"/>
    <p:sldId id="1384" r:id="rId76"/>
    <p:sldId id="1317" r:id="rId77"/>
    <p:sldId id="1387" r:id="rId78"/>
    <p:sldId id="1318" r:id="rId79"/>
    <p:sldId id="1321" r:id="rId80"/>
    <p:sldId id="1323" r:id="rId81"/>
    <p:sldId id="1324" r:id="rId82"/>
    <p:sldId id="1388" r:id="rId83"/>
    <p:sldId id="1389" r:id="rId84"/>
    <p:sldId id="1390" r:id="rId85"/>
  </p:sldIdLst>
  <p:sldSz cx="12192000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9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9" autoAdjust="0"/>
    <p:restoredTop sz="83542" autoAdjust="0"/>
  </p:normalViewPr>
  <p:slideViewPr>
    <p:cSldViewPr snapToGrid="0">
      <p:cViewPr>
        <p:scale>
          <a:sx n="78" d="100"/>
          <a:sy n="78" d="100"/>
        </p:scale>
        <p:origin x="1600" y="448"/>
      </p:cViewPr>
      <p:guideLst>
        <p:guide orient="horz" pos="2159"/>
        <p:guide pos="91"/>
      </p:guideLst>
    </p:cSldViewPr>
  </p:slideViewPr>
  <p:outlineViewPr>
    <p:cViewPr>
      <p:scale>
        <a:sx n="33" d="100"/>
        <a:sy n="33" d="100"/>
      </p:scale>
      <p:origin x="0" y="-6648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8F02CA-77CB-4E54-B712-21E588799EE8}" type="datetimeFigureOut">
              <a:rPr lang="de-DE" smtClean="0"/>
              <a:t>04.10.23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729A-0AF0-4995-B32B-9504BC68960C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0794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0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0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1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16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20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24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28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320" algn="l" defTabSz="91408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94174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Grade </a:t>
            </a:r>
            <a:r>
              <a:rPr lang="de-DE" dirty="0" err="1"/>
              <a:t>school</a:t>
            </a:r>
            <a:r>
              <a:rPr lang="de-DE" dirty="0"/>
              <a:t> = Grundschule</a:t>
            </a:r>
          </a:p>
          <a:p>
            <a:r>
              <a:rPr lang="de-DE" dirty="0"/>
              <a:t>Plethora = Fülle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75645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303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73345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2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 away from this slide that LLM models are build in stages, which are layered upon each other.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2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2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These stages thankfully depict research development over time. </a:t>
            </a:r>
          </a:p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98149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89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Data </a:t>
            </a:r>
            <a:r>
              <a:rPr lang="de-DE" dirty="0" err="1"/>
              <a:t>Mixture</a:t>
            </a:r>
            <a:r>
              <a:rPr lang="de-DE" dirty="0"/>
              <a:t>: 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71520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717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06774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7567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2410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12612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35405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2302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32448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833627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47357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3677142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09350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42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01529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183231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36626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086906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10734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8530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10950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860026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8628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50737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65455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28315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4452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92319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34678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8258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09404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180212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66491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Entailment – </a:t>
            </a:r>
            <a:r>
              <a:rPr lang="en-GB" dirty="0" err="1"/>
              <a:t>Schlussfolgern</a:t>
            </a:r>
            <a:r>
              <a:rPr lang="en-GB" dirty="0"/>
              <a:t>, </a:t>
            </a:r>
            <a:r>
              <a:rPr lang="en-GB" dirty="0" err="1"/>
              <a:t>logisches</a:t>
            </a:r>
            <a:r>
              <a:rPr lang="en-GB" dirty="0"/>
              <a:t> </a:t>
            </a:r>
            <a:r>
              <a:rPr lang="en-GB" dirty="0" err="1"/>
              <a:t>Folgern</a:t>
            </a:r>
            <a:r>
              <a:rPr lang="en-GB" dirty="0"/>
              <a:t>, ger: </a:t>
            </a:r>
            <a:r>
              <a:rPr lang="en-GB" dirty="0" err="1"/>
              <a:t>Konsequenzen</a:t>
            </a:r>
            <a:r>
              <a:rPr lang="en-GB" dirty="0"/>
              <a:t>.</a:t>
            </a:r>
          </a:p>
          <a:p>
            <a:endParaRPr lang="en-GB" dirty="0"/>
          </a:p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570879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24942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886365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6292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20762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79267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224589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7414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944004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303006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107327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573145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3236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94768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59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18748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8583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1636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60732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14187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925684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79357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7347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7349172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994980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7425068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69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214665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04052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721056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, </a:t>
            </a:r>
            <a:r>
              <a:rPr lang="en-GB" dirty="0" err="1"/>
              <a:t>sind</a:t>
            </a:r>
            <a:r>
              <a:rPr lang="en-GB" dirty="0"/>
              <a:t> reinforcement of given options. 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062453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/>
              <a:t>Weitere</a:t>
            </a:r>
            <a:r>
              <a:rPr lang="en-GB" dirty="0"/>
              <a:t> </a:t>
            </a:r>
            <a:r>
              <a:rPr lang="en-GB" dirty="0" err="1"/>
              <a:t>Probleme</a:t>
            </a:r>
            <a:r>
              <a:rPr lang="en-GB" dirty="0"/>
              <a:t>, </a:t>
            </a:r>
            <a:r>
              <a:rPr lang="en-GB" dirty="0" err="1"/>
              <a:t>sind</a:t>
            </a:r>
            <a:r>
              <a:rPr lang="en-GB" dirty="0"/>
              <a:t> reinforcement of given options. </a:t>
            </a:r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87241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60171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422804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903524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133023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781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01430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79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046730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508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3200935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583884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82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693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729A-0AF0-4995-B32B-9504BC68960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5976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5405576" y="531055"/>
            <a:ext cx="6447758" cy="5795890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5241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AE96706-7997-401A-B3C6-DD0629218309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4429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A255E0C-BA46-414C-B93B-463A74B6056A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10660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456F2AD-B082-4C40-B548-5501F8DAA2FD}" type="datetime4">
              <a:rPr lang="en-US" smtClean="0"/>
              <a:pPr/>
              <a:t>October 4, 2023</a:t>
            </a:fld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1696EC4-B4CF-4701-AD06-A8439D6D8E12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129015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F4EBDE6-AB90-41AA-9FD9-5846A1BF5E6C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164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40A20F6-92DA-404A-A087-191B135303C4}" type="datetime4">
              <a:rPr lang="en-US" smtClean="0"/>
              <a:t>October 4, 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0272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</a:t>
            </a:r>
          </a:p>
          <a:p>
            <a:pPr lvl="3"/>
            <a:endParaRPr lang="en-US" alt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B89AAD7E-45FA-4315-A93D-FBFB11BECEC9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0203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F31C92CB-E887-49A1-89D8-F84D7E851A6D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14367431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88EC468-4A16-43E1-AE8D-AFB1783B0BB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667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79F28A5-A458-41A3-A1F3-3D6D30ECF45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23698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</p:spTree>
    <p:extLst>
      <p:ext uri="{BB962C8B-B14F-4D97-AF65-F5344CB8AC3E}">
        <p14:creationId xmlns:p14="http://schemas.microsoft.com/office/powerpoint/2010/main" val="1613774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Bildplatzhalter 3">
            <a:extLst>
              <a:ext uri="{FF2B5EF4-FFF2-40B4-BE49-F238E27FC236}">
                <a16:creationId xmlns:a16="http://schemas.microsoft.com/office/drawing/2014/main" id="{E8F0924D-5395-FD43-B8E8-D373CC7CDB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11" b="18811"/>
          <a:stretch>
            <a:fillRect/>
          </a:stretch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</p:spTree>
    <p:extLst>
      <p:ext uri="{BB962C8B-B14F-4D97-AF65-F5344CB8AC3E}">
        <p14:creationId xmlns:p14="http://schemas.microsoft.com/office/powerpoint/2010/main" val="23745688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dplatzhalter 3">
            <a:extLst>
              <a:ext uri="{FF2B5EF4-FFF2-40B4-BE49-F238E27FC236}">
                <a16:creationId xmlns:a16="http://schemas.microsoft.com/office/drawing/2014/main" id="{352817DA-0A74-AE46-BBA5-4ADB5D4F88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79" b="31679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</p:spTree>
    <p:extLst>
      <p:ext uri="{BB962C8B-B14F-4D97-AF65-F5344CB8AC3E}">
        <p14:creationId xmlns:p14="http://schemas.microsoft.com/office/powerpoint/2010/main" val="37947623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974CED3-EFED-4069-95EA-4CD91F652799}" type="datetime4">
              <a:rPr lang="en-US" noProof="0" smtClean="0"/>
              <a:t>October 4, 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44811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24C77D95-51C1-4D00-BFF0-7F99CC3627C5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880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A352D04-419C-4B25-A572-CBA5FE51B2E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3824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1A6A913-06DA-4771-B4FD-7A780A785411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582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CD596A2-C669-4CD0-A976-13ED2B2147EE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8936889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A8B043BB-F1AC-41E3-A31B-3BED2C404C7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36770718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DA42B4DC-7C82-BE42-8B43-98733C90CC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21796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F0F412E-6302-43BD-86F3-68C92BCEFAA7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202488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B8D648-917D-4B0C-9FBD-207A63C03E30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1247287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platzhalter 6">
            <a:extLst>
              <a:ext uri="{FF2B5EF4-FFF2-40B4-BE49-F238E27FC236}">
                <a16:creationId xmlns:a16="http://schemas.microsoft.com/office/drawing/2014/main" id="{E69B8DE6-021B-7F4B-B1A0-828F13A9BD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7" b="19757"/>
          <a:stretch/>
        </p:blipFill>
        <p:spPr>
          <a:xfrm>
            <a:off x="-1" y="1770680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2BAD8AA-579C-4682-B026-173A722795AB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</p:spTree>
    <p:extLst>
      <p:ext uri="{BB962C8B-B14F-4D97-AF65-F5344CB8AC3E}">
        <p14:creationId xmlns:p14="http://schemas.microsoft.com/office/powerpoint/2010/main" val="2207789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972A1FD8-603F-438E-AC40-DD7043440C8D}" type="datetime4">
              <a:rPr lang="en-US" smtClean="0"/>
              <a:pPr/>
              <a:t>October 4, 2023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8B8156DF-096F-4780-B017-9CB108DF5655}"/>
              </a:ext>
            </a:extLst>
          </p:cNvPr>
          <p:cNvSpPr/>
          <p:nvPr userDrawn="1"/>
        </p:nvSpPr>
        <p:spPr>
          <a:xfrm>
            <a:off x="0" y="394871"/>
            <a:ext cx="101600" cy="59349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913952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67F34DA-B1E1-4786-BB5F-D171B8612B89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16521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ACDFCFC-E949-42B0-9976-6FB2A855129B}" type="datetime4">
              <a:rPr lang="en-US" smtClean="0"/>
              <a:t>October 4, 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19274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CF4CAD5-4F8E-4ED3-BFA6-CA791BA9F821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93939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C2542C8C-558F-4137-8265-9B321A1AE65B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3912580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E74290C-0FB7-4906-971D-5853136A201E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630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A9EFB5C-AFDB-4565-A383-24999B966811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886747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6308" y="3618384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slide master</a:t>
            </a:r>
          </a:p>
        </p:txBody>
      </p:sp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9917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Bildplatzhalter 3">
            <a:extLst>
              <a:ext uri="{FF2B5EF4-FFF2-40B4-BE49-F238E27FC236}">
                <a16:creationId xmlns:a16="http://schemas.microsoft.com/office/drawing/2014/main" id="{EBDFCD1D-3B9E-AD48-9904-77642DDBEA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616" b="31616"/>
          <a:stretch/>
        </p:blipFill>
        <p:spPr>
          <a:xfrm>
            <a:off x="156308" y="3625451"/>
            <a:ext cx="11904459" cy="2707437"/>
          </a:xfrm>
          <a:prstGeom prst="round2DiagRect">
            <a:avLst>
              <a:gd name="adj1" fmla="val 0"/>
              <a:gd name="adj2" fmla="val 8317"/>
            </a:avLst>
          </a:prstGeom>
        </p:spPr>
      </p:pic>
      <p:sp>
        <p:nvSpPr>
          <p:cNvPr id="8" name="Textplatzhalter 18"/>
          <p:cNvSpPr>
            <a:spLocks noGrp="1"/>
          </p:cNvSpPr>
          <p:nvPr>
            <p:ph type="body" sz="quarter" idx="11" hasCustomPrompt="1"/>
          </p:nvPr>
        </p:nvSpPr>
        <p:spPr>
          <a:xfrm>
            <a:off x="487258" y="1927266"/>
            <a:ext cx="11366076" cy="380035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3400" b="1"/>
            </a:lvl1pPr>
            <a:lvl2pPr marL="473979" indent="0">
              <a:buFont typeface="Arial" panose="020B0604020202020204" pitchFamily="34" charset="0"/>
              <a:buNone/>
              <a:defRPr sz="3466" b="1"/>
            </a:lvl2pPr>
            <a:lvl3pPr marL="956422" indent="0">
              <a:buFont typeface="Arial" panose="020B0604020202020204" pitchFamily="34" charset="0"/>
              <a:buNone/>
              <a:defRPr sz="3466" b="1"/>
            </a:lvl3pPr>
            <a:lvl4pPr marL="1430402" indent="0">
              <a:buFont typeface="Arial" panose="020B0604020202020204" pitchFamily="34" charset="0"/>
              <a:buNone/>
              <a:defRPr sz="3466" b="1"/>
            </a:lvl4pPr>
            <a:lvl5pPr marL="1912845" indent="0">
              <a:buFont typeface="Arial" panose="020B0604020202020204" pitchFamily="34" charset="0"/>
              <a:buNone/>
              <a:defRPr sz="3466" b="1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title</a:t>
            </a:r>
          </a:p>
        </p:txBody>
      </p:sp>
      <p:sp>
        <p:nvSpPr>
          <p:cNvPr id="9" name="Textplatzhalter 25"/>
          <p:cNvSpPr>
            <a:spLocks noGrp="1"/>
          </p:cNvSpPr>
          <p:nvPr>
            <p:ph type="body" sz="quarter" idx="13" hasCustomPrompt="1"/>
          </p:nvPr>
        </p:nvSpPr>
        <p:spPr>
          <a:xfrm>
            <a:off x="507567" y="2639093"/>
            <a:ext cx="11354233" cy="679663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2399" b="1" i="0" baseline="0"/>
            </a:lvl1pPr>
            <a:lvl2pPr marL="473979" indent="0">
              <a:buFont typeface="Arial" panose="020B0604020202020204" pitchFamily="34" charset="0"/>
              <a:buNone/>
              <a:defRPr sz="2399" b="1" i="0"/>
            </a:lvl2pPr>
            <a:lvl3pPr marL="956422" indent="0">
              <a:buFont typeface="Arial" panose="020B0604020202020204" pitchFamily="34" charset="0"/>
              <a:buNone/>
              <a:defRPr sz="2399" b="1" i="0"/>
            </a:lvl3pPr>
            <a:lvl4pPr marL="1430402" indent="0">
              <a:buFont typeface="Arial" panose="020B0604020202020204" pitchFamily="34" charset="0"/>
              <a:buNone/>
              <a:defRPr sz="2399" b="1" i="0"/>
            </a:lvl4pPr>
            <a:lvl5pPr marL="1912845" indent="0">
              <a:buFont typeface="Arial" panose="020B0604020202020204" pitchFamily="34" charset="0"/>
              <a:buNone/>
              <a:defRPr sz="2399" b="1" i="0"/>
            </a:lvl5pPr>
          </a:lstStyle>
          <a:p>
            <a:pPr lvl="0"/>
            <a:r>
              <a:rPr lang="de-DE" dirty="0"/>
              <a:t>Click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</a:t>
            </a:r>
            <a:r>
              <a:rPr lang="de-DE" dirty="0"/>
              <a:t> </a:t>
            </a:r>
            <a:r>
              <a:rPr lang="de-DE" dirty="0" err="1"/>
              <a:t>subline</a:t>
            </a:r>
            <a:br>
              <a:rPr lang="de-DE" dirty="0"/>
            </a:br>
            <a:r>
              <a:rPr lang="de-DE" dirty="0"/>
              <a:t>(</a:t>
            </a:r>
            <a:r>
              <a:rPr lang="en-US" dirty="0"/>
              <a:t>Also possible in two columns</a:t>
            </a:r>
            <a:r>
              <a:rPr lang="de-DE" dirty="0"/>
              <a:t>)</a:t>
            </a:r>
          </a:p>
        </p:txBody>
      </p:sp>
      <p:sp>
        <p:nvSpPr>
          <p:cNvPr id="10" name="Text Box 14">
            <a:extLst>
              <a:ext uri="{FF2B5EF4-FFF2-40B4-BE49-F238E27FC236}">
                <a16:creationId xmlns:a16="http://schemas.microsoft.com/office/drawing/2014/main" id="{537A5579-09BA-4663-B67D-33B15420579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55467" y="6525687"/>
            <a:ext cx="4808893" cy="1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>
            <a:spAutoFit/>
          </a:bodyPr>
          <a:lstStyle/>
          <a:p>
            <a:r>
              <a:rPr lang="en-US" sz="1100" noProof="0" dirty="0"/>
              <a:t>KIT – The Research University in the Helmholtz Association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6C188393-F356-4F5D-80C7-5DAA7302CAF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757834" y="6432821"/>
            <a:ext cx="2302933" cy="328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altLang="de-DE" sz="2133" b="1" dirty="0">
                <a:solidFill>
                  <a:schemeClr val="tx1"/>
                </a:solidFill>
              </a:rPr>
              <a:t>www.kit.edu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F170E65B-29E8-4B34-8C2D-4A01E1FD96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00" y="479852"/>
            <a:ext cx="2162067" cy="10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243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33400" y="1583512"/>
            <a:ext cx="11125200" cy="448647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sz="2100"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62C1F81-0292-4658-B990-314031B5EEE0}" type="datetime4">
              <a:rPr lang="en-US" noProof="0" smtClean="0"/>
              <a:t>October 4, 2023</a:t>
            </a:fld>
            <a:endParaRPr lang="en-US" noProof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1696EC4-B4CF-4701-AD06-A8439D6D8E12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40BE303-A4F2-4BCB-AF82-DC9DDFB7C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12622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D558F984-26B4-4933-8516-FE1535DED93C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540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2;p54">
            <a:extLst>
              <a:ext uri="{FF2B5EF4-FFF2-40B4-BE49-F238E27FC236}">
                <a16:creationId xmlns:a16="http://schemas.microsoft.com/office/drawing/2014/main" id="{EEB929CF-DBC1-40E7-BC8C-9ABA9CBDD273}"/>
              </a:ext>
            </a:extLst>
          </p:cNvPr>
          <p:cNvSpPr/>
          <p:nvPr userDrawn="1"/>
        </p:nvSpPr>
        <p:spPr>
          <a:xfrm>
            <a:off x="6019801" y="0"/>
            <a:ext cx="6172200" cy="632981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397" tIns="91397" rIns="91397" bIns="91397" anchor="ctr" anchorCtr="0">
            <a:noAutofit/>
          </a:bodyPr>
          <a:lstStyle/>
          <a:p>
            <a:pPr>
              <a:buClr>
                <a:srgbClr val="000000"/>
              </a:buClr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1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5351939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C333FC7-64ED-4103-A04B-A9014E30DEA8}"/>
              </a:ext>
            </a:extLst>
          </p:cNvPr>
          <p:cNvSpPr/>
          <p:nvPr userDrawn="1"/>
        </p:nvSpPr>
        <p:spPr>
          <a:xfrm>
            <a:off x="0" y="394871"/>
            <a:ext cx="101600" cy="59349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Google Shape;292;p54">
            <a:extLst>
              <a:ext uri="{FF2B5EF4-FFF2-40B4-BE49-F238E27FC236}">
                <a16:creationId xmlns:a16="http://schemas.microsoft.com/office/drawing/2014/main" id="{B195F96A-434E-4E0F-9B3F-8CFB435D40BD}"/>
              </a:ext>
            </a:extLst>
          </p:cNvPr>
          <p:cNvSpPr/>
          <p:nvPr userDrawn="1"/>
        </p:nvSpPr>
        <p:spPr>
          <a:xfrm>
            <a:off x="6019800" y="6329811"/>
            <a:ext cx="6172200" cy="528189"/>
          </a:xfrm>
          <a:prstGeom prst="rect">
            <a:avLst/>
          </a:prstGeom>
          <a:solidFill>
            <a:srgbClr val="F8F9FA">
              <a:alpha val="30000"/>
            </a:srgbClr>
          </a:solidFill>
          <a:ln>
            <a:noFill/>
          </a:ln>
        </p:spPr>
        <p:txBody>
          <a:bodyPr spcFirstLastPara="1" wrap="square" lIns="91397" tIns="91397" rIns="91397" bIns="91397" anchor="ctr" anchorCtr="0">
            <a:noAutofit/>
          </a:bodyPr>
          <a:lstStyle/>
          <a:p>
            <a:pPr>
              <a:buClr>
                <a:srgbClr val="000000"/>
              </a:buClr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663860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3E4C659-E679-417B-A9E8-A603DCE1B207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8140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4BD4C5A-35E9-47D6-BDD6-A15EE1F6811B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42571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7046FD4F-6F20-4022-8CF1-AABFBE35CA69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66610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63BD3E5-C6B0-41CB-8EEA-5A19D71A579A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7803222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6">
            <a:extLst>
              <a:ext uri="{FF2B5EF4-FFF2-40B4-BE49-F238E27FC236}">
                <a16:creationId xmlns:a16="http://schemas.microsoft.com/office/drawing/2014/main" id="{21E5EB97-EF72-C743-B225-36D9314C25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20197"/>
          <a:stretch/>
        </p:blipFill>
        <p:spPr>
          <a:xfrm>
            <a:off x="1" y="1770680"/>
            <a:ext cx="12191999" cy="4404693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DD5701E-F27F-4FC7-9A65-8970DD43482C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259264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24FF91D-7296-4205-8BDB-A92220A41345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2" name="Rechteck 1"/>
          <p:cNvSpPr/>
          <p:nvPr userDrawn="1"/>
        </p:nvSpPr>
        <p:spPr>
          <a:xfrm>
            <a:off x="0" y="6201408"/>
            <a:ext cx="12192000" cy="2437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199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79"/>
            <a:ext cx="12192000" cy="4558317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246895043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6">
            <a:extLst>
              <a:ext uri="{FF2B5EF4-FFF2-40B4-BE49-F238E27FC236}">
                <a16:creationId xmlns:a16="http://schemas.microsoft.com/office/drawing/2014/main" id="{C4C0195D-65D3-B64E-9505-9813519B34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290" r="1557" b="18261"/>
          <a:stretch/>
        </p:blipFill>
        <p:spPr>
          <a:xfrm>
            <a:off x="1" y="1771495"/>
            <a:ext cx="12191999" cy="4558316"/>
          </a:xfrm>
          <a:prstGeom prst="rect">
            <a:avLst/>
          </a:prstGeom>
        </p:spPr>
      </p:pic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0A5B49F6-B86F-4AD3-8EB4-0DC3B07A0E87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89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3AD220D-9F11-4B7D-8A9D-9C2F5BED8E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274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4502107-A1C5-4378-9800-447D95495502}" type="datetime4">
              <a:rPr lang="en-US" smtClean="0"/>
              <a:t>October 4, 2023</a:t>
            </a:fld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837150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48853" y="1583511"/>
            <a:ext cx="6509747" cy="4277541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100"/>
            </a:lvl3pPr>
            <a:lvl4pPr>
              <a:defRPr sz="1800"/>
            </a:lvl4pPr>
            <a:lvl5pPr marL="1435016" indent="0">
              <a:buNone/>
              <a:defRPr sz="15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33402" y="1583512"/>
            <a:ext cx="4238625" cy="4277541"/>
          </a:xfrm>
        </p:spPr>
        <p:txBody>
          <a:bodyPr>
            <a:normAutofit/>
          </a:bodyPr>
          <a:lstStyle>
            <a:lvl1pPr marL="0" indent="0">
              <a:buNone/>
              <a:defRPr sz="26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/>
              <a:t>Click to add 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FAC4E8C-1250-48A6-B04C-BC56622F1CB3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5F47D9EC-E3C8-4173-84B3-DB5A91069C3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8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92;p54">
            <a:extLst>
              <a:ext uri="{FF2B5EF4-FFF2-40B4-BE49-F238E27FC236}">
                <a16:creationId xmlns:a16="http://schemas.microsoft.com/office/drawing/2014/main" id="{EEB929CF-DBC1-40E7-BC8C-9ABA9CBDD273}"/>
              </a:ext>
            </a:extLst>
          </p:cNvPr>
          <p:cNvSpPr/>
          <p:nvPr userDrawn="1"/>
        </p:nvSpPr>
        <p:spPr>
          <a:xfrm>
            <a:off x="0" y="0"/>
            <a:ext cx="6172200" cy="6329811"/>
          </a:xfrm>
          <a:prstGeom prst="rect">
            <a:avLst/>
          </a:prstGeom>
          <a:solidFill>
            <a:srgbClr val="F8F9FA"/>
          </a:solidFill>
          <a:ln>
            <a:noFill/>
          </a:ln>
        </p:spPr>
        <p:txBody>
          <a:bodyPr spcFirstLastPara="1" wrap="square" lIns="91397" tIns="91397" rIns="91397" bIns="91397" anchor="ctr" anchorCtr="0">
            <a:noAutofit/>
          </a:bodyPr>
          <a:lstStyle/>
          <a:p>
            <a:pPr>
              <a:buClr>
                <a:srgbClr val="000000"/>
              </a:buClr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381263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403700" y="1583512"/>
            <a:ext cx="5486399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3700" y="394871"/>
            <a:ext cx="5486399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C333FC7-64ED-4103-A04B-A9014E30DEA8}"/>
              </a:ext>
            </a:extLst>
          </p:cNvPr>
          <p:cNvSpPr/>
          <p:nvPr userDrawn="1"/>
        </p:nvSpPr>
        <p:spPr>
          <a:xfrm>
            <a:off x="12090400" y="242024"/>
            <a:ext cx="101600" cy="59349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Google Shape;292;p54">
            <a:extLst>
              <a:ext uri="{FF2B5EF4-FFF2-40B4-BE49-F238E27FC236}">
                <a16:creationId xmlns:a16="http://schemas.microsoft.com/office/drawing/2014/main" id="{0E09890C-26D5-410D-B659-CFAAB29748C5}"/>
              </a:ext>
            </a:extLst>
          </p:cNvPr>
          <p:cNvSpPr/>
          <p:nvPr userDrawn="1"/>
        </p:nvSpPr>
        <p:spPr>
          <a:xfrm>
            <a:off x="0" y="6329811"/>
            <a:ext cx="6172200" cy="528189"/>
          </a:xfrm>
          <a:prstGeom prst="rect">
            <a:avLst/>
          </a:prstGeom>
          <a:solidFill>
            <a:srgbClr val="F8F9FA">
              <a:alpha val="30000"/>
            </a:srgbClr>
          </a:solidFill>
          <a:ln>
            <a:noFill/>
          </a:ln>
        </p:spPr>
        <p:txBody>
          <a:bodyPr spcFirstLastPara="1" wrap="square" lIns="91397" tIns="91397" rIns="91397" bIns="91397" anchor="ctr" anchorCtr="0">
            <a:noAutofit/>
          </a:bodyPr>
          <a:lstStyle/>
          <a:p>
            <a:pPr>
              <a:buClr>
                <a:srgbClr val="000000"/>
              </a:buClr>
            </a:pPr>
            <a:endParaRPr lang="en-US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1454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58554" y="624691"/>
            <a:ext cx="7295047" cy="41492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73" indent="0">
              <a:buNone/>
              <a:defRPr sz="2800"/>
            </a:lvl2pPr>
            <a:lvl3pPr marL="914347" indent="0">
              <a:buNone/>
              <a:defRPr sz="2399"/>
            </a:lvl3pPr>
            <a:lvl4pPr marL="1371519" indent="0">
              <a:buNone/>
              <a:defRPr sz="1999"/>
            </a:lvl4pPr>
            <a:lvl5pPr marL="1828693" indent="0">
              <a:buNone/>
              <a:defRPr sz="1999"/>
            </a:lvl5pPr>
            <a:lvl6pPr marL="2285866" indent="0">
              <a:buNone/>
              <a:defRPr sz="1999"/>
            </a:lvl6pPr>
            <a:lvl7pPr marL="2743040" indent="0">
              <a:buNone/>
              <a:defRPr sz="1999"/>
            </a:lvl7pPr>
            <a:lvl8pPr marL="3200213" indent="0">
              <a:buNone/>
              <a:defRPr sz="1999"/>
            </a:lvl8pPr>
            <a:lvl9pPr marL="3657387" indent="0">
              <a:buNone/>
              <a:defRPr sz="1999"/>
            </a:lvl9pPr>
          </a:lstStyle>
          <a:p>
            <a:r>
              <a:rPr lang="de-DE" dirty="0"/>
              <a:t>Bild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992D16ED-EDD1-4A5D-BA1C-CC77859519F8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74D6481-F98B-45EE-B6D0-BF8C42A11F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8553" y="4836496"/>
            <a:ext cx="7291569" cy="566777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1999"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119134-5DDA-43C1-B0D4-2BD9056B0D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462030" y="5463729"/>
            <a:ext cx="7291569" cy="76958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173" indent="0">
              <a:buNone/>
              <a:defRPr sz="1400"/>
            </a:lvl2pPr>
            <a:lvl3pPr marL="914347" indent="0">
              <a:buNone/>
              <a:defRPr sz="1200"/>
            </a:lvl3pPr>
            <a:lvl4pPr marL="1371519" indent="0">
              <a:buNone/>
              <a:defRPr sz="1000"/>
            </a:lvl4pPr>
            <a:lvl5pPr marL="1828693" indent="0">
              <a:buNone/>
              <a:defRPr sz="1000"/>
            </a:lvl5pPr>
            <a:lvl6pPr marL="2285866" indent="0">
              <a:buNone/>
              <a:defRPr sz="1000"/>
            </a:lvl6pPr>
            <a:lvl7pPr marL="2743040" indent="0">
              <a:buNone/>
              <a:defRPr sz="1000"/>
            </a:lvl7pPr>
            <a:lvl8pPr marL="3200213" indent="0">
              <a:buNone/>
              <a:defRPr sz="1000"/>
            </a:lvl8pPr>
            <a:lvl9pPr marL="3657387" indent="0">
              <a:buNone/>
              <a:defRPr sz="1000"/>
            </a:lvl9pPr>
          </a:lstStyle>
          <a:p>
            <a:pPr lvl="0"/>
            <a:r>
              <a:rPr lang="en-US" altLang="de-DE" dirty="0" err="1"/>
              <a:t>Mastertextformat</a:t>
            </a:r>
            <a:r>
              <a:rPr lang="en-US" altLang="de-DE" dirty="0"/>
              <a:t> </a:t>
            </a:r>
            <a:r>
              <a:rPr lang="en-US" altLang="de-DE" dirty="0" err="1"/>
              <a:t>bearbeiten</a:t>
            </a:r>
            <a:endParaRPr lang="en-US" altLang="de-DE" dirty="0"/>
          </a:p>
        </p:txBody>
      </p:sp>
    </p:spTree>
    <p:extLst>
      <p:ext uri="{BB962C8B-B14F-4D97-AF65-F5344CB8AC3E}">
        <p14:creationId xmlns:p14="http://schemas.microsoft.com/office/powerpoint/2010/main" val="285676072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3400" y="1423972"/>
            <a:ext cx="11125200" cy="4682105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875D5D3D-2EDA-453D-A98B-ACA198EE4F58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A0AF9471-6F4B-417A-9B82-1D3AC42AE9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36732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9027183" y="365124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35920" y="365124"/>
            <a:ext cx="8300763" cy="5811838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5B47A60A-81C1-450A-8258-62C9DE38B110}" type="datetime4">
              <a:rPr lang="en-US" smtClean="0"/>
              <a:t>October 4, 2023</a:t>
            </a:fld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0217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1584471"/>
            <a:ext cx="5467775" cy="4611218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533400" y="1583512"/>
            <a:ext cx="5486400" cy="4593452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3DB31224-A2BA-46E6-8C08-B9EBE4CA9847}" type="datetime4">
              <a:rPr lang="en-US" smtClean="0"/>
              <a:t>October 4, 2023</a:t>
            </a:fld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9" name="Title Placeholder 1">
            <a:extLst>
              <a:ext uri="{FF2B5EF4-FFF2-40B4-BE49-F238E27FC236}">
                <a16:creationId xmlns:a16="http://schemas.microsoft.com/office/drawing/2014/main" id="{6862948F-D5FC-499A-8B74-0B5A4CF727C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FA0729BE-354F-44D7-8FA5-087DB3660E57}"/>
              </a:ext>
            </a:extLst>
          </p:cNvPr>
          <p:cNvSpPr/>
          <p:nvPr userDrawn="1"/>
        </p:nvSpPr>
        <p:spPr>
          <a:xfrm>
            <a:off x="0" y="394871"/>
            <a:ext cx="101600" cy="5934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2711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94424" y="2582458"/>
            <a:ext cx="5464176" cy="360720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4335A851-D77C-41AE-86D7-230684EEBDD1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543D95A-044E-4780-A0D9-801B1B2788CA}"/>
              </a:ext>
            </a:extLst>
          </p:cNvPr>
          <p:cNvSpPr/>
          <p:nvPr userDrawn="1"/>
        </p:nvSpPr>
        <p:spPr>
          <a:xfrm>
            <a:off x="0" y="394871"/>
            <a:ext cx="101600" cy="5934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14457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4"/>
          <p:cNvSpPr>
            <a:spLocks noGrp="1"/>
          </p:cNvSpPr>
          <p:nvPr>
            <p:ph type="pic" sz="quarter" idx="13" hasCustomPrompt="1"/>
          </p:nvPr>
        </p:nvSpPr>
        <p:spPr>
          <a:xfrm>
            <a:off x="6207759" y="2590003"/>
            <a:ext cx="5467775" cy="3605685"/>
          </a:xfrm>
          <a:prstGeom prst="round2DiagRect">
            <a:avLst>
              <a:gd name="adj1" fmla="val 0"/>
              <a:gd name="adj2" fmla="val 8317"/>
            </a:avLst>
          </a:prstGeom>
          <a:solidFill>
            <a:srgbClr val="FF99FF"/>
          </a:solidFill>
          <a:ln w="12700">
            <a:solidFill>
              <a:schemeClr val="bg2"/>
            </a:solidFill>
          </a:ln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baseline="0"/>
            </a:lvl1pPr>
          </a:lstStyle>
          <a:p>
            <a:r>
              <a:rPr lang="en-US" dirty="0"/>
              <a:t>Please insert a picture in the master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533400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33400" y="2582458"/>
            <a:ext cx="5464176" cy="360720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 sz="1800"/>
            </a:lvl4pPr>
            <a:lvl5pPr>
              <a:defRPr/>
            </a:lvl5pPr>
          </a:lstStyle>
          <a:p>
            <a:pPr lvl="0"/>
            <a:r>
              <a:rPr lang="en-US" altLang="de-DE" dirty="0"/>
              <a:t>Click to add text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</a:t>
            </a:r>
          </a:p>
          <a:p>
            <a:pPr lvl="4"/>
            <a:r>
              <a:rPr lang="en-US" altLang="de-DE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94424" y="1583512"/>
            <a:ext cx="5464176" cy="823912"/>
          </a:xfrm>
        </p:spPr>
        <p:txBody>
          <a:bodyPr anchor="b">
            <a:normAutofit/>
          </a:bodyPr>
          <a:lstStyle>
            <a:lvl1pPr marL="0" indent="0">
              <a:buNone/>
              <a:defRPr sz="2600" b="1"/>
            </a:lvl1pPr>
            <a:lvl2pPr marL="457173" indent="0">
              <a:buNone/>
              <a:defRPr sz="1999" b="1"/>
            </a:lvl2pPr>
            <a:lvl3pPr marL="914347" indent="0">
              <a:buNone/>
              <a:defRPr sz="1799" b="1"/>
            </a:lvl3pPr>
            <a:lvl4pPr marL="1371519" indent="0">
              <a:buNone/>
              <a:defRPr sz="1599" b="1"/>
            </a:lvl4pPr>
            <a:lvl5pPr marL="1828693" indent="0">
              <a:buNone/>
              <a:defRPr sz="1599" b="1"/>
            </a:lvl5pPr>
            <a:lvl6pPr marL="2285866" indent="0">
              <a:buNone/>
              <a:defRPr sz="1599" b="1"/>
            </a:lvl6pPr>
            <a:lvl7pPr marL="2743040" indent="0">
              <a:buNone/>
              <a:defRPr sz="1599" b="1"/>
            </a:lvl7pPr>
            <a:lvl8pPr marL="3200213" indent="0">
              <a:buNone/>
              <a:defRPr sz="1599" b="1"/>
            </a:lvl8pPr>
            <a:lvl9pPr marL="3657387" indent="0">
              <a:buNone/>
              <a:defRPr sz="1599" b="1"/>
            </a:lvl9pPr>
          </a:lstStyle>
          <a:p>
            <a:pPr lvl="0"/>
            <a:r>
              <a:rPr lang="en-US" altLang="de-DE" dirty="0"/>
              <a:t>Click to add subline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12D4E77B-683C-46D8-9FBD-45D28C443896}" type="datetime4">
              <a:rPr lang="en-US" smtClean="0"/>
              <a:t>October 4, 2023</a:t>
            </a:fld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7E438375-C357-462F-AB62-257249F8E3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4C9BFC8F-30CA-4BAE-B902-5212DA3B0B2D}"/>
              </a:ext>
            </a:extLst>
          </p:cNvPr>
          <p:cNvSpPr/>
          <p:nvPr userDrawn="1"/>
        </p:nvSpPr>
        <p:spPr>
          <a:xfrm>
            <a:off x="0" y="394871"/>
            <a:ext cx="101600" cy="59349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474711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/>
          <a:lstStyle/>
          <a:p>
            <a:fld id="{648B8F8E-2E80-4FE8-B44D-BD31B836C218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/>
          <a:lstStyle/>
          <a:p>
            <a:fld id="{61696EC4-B4CF-4701-AD06-A8439D6D8E12}" type="slidenum">
              <a:rPr lang="de-DE" smtClean="0"/>
              <a:t>‹#›</a:t>
            </a:fld>
            <a:endParaRPr lang="de-DE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910E8322-A2A9-45EC-9F17-A3F73D42D1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>
              <a:defRPr/>
            </a:lvl1pPr>
          </a:lstStyle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8" name="Bildplatzhalter 3"/>
          <p:cNvSpPr>
            <a:spLocks noGrp="1"/>
          </p:cNvSpPr>
          <p:nvPr>
            <p:ph type="pic" sz="quarter" idx="14"/>
          </p:nvPr>
        </p:nvSpPr>
        <p:spPr>
          <a:xfrm>
            <a:off x="0" y="1770680"/>
            <a:ext cx="12192000" cy="4404693"/>
          </a:xfrm>
          <a:solidFill>
            <a:srgbClr val="FF99FF"/>
          </a:solidFill>
        </p:spPr>
        <p:txBody>
          <a:bodyPr anchor="t"/>
          <a:lstStyle>
            <a:lvl1pPr marL="0" indent="0" algn="ctr">
              <a:buFont typeface="Arial" panose="020B0604020202020204" pitchFamily="34" charset="0"/>
              <a:buNone/>
              <a:defRPr/>
            </a:lvl1pPr>
          </a:lstStyle>
          <a:p>
            <a:endParaRPr lang="de-DE" dirty="0"/>
          </a:p>
          <a:p>
            <a:r>
              <a:rPr lang="en-US" dirty="0"/>
              <a:t>Please insert a picture in the master slide</a:t>
            </a:r>
          </a:p>
        </p:txBody>
      </p:sp>
    </p:spTree>
    <p:extLst>
      <p:ext uri="{BB962C8B-B14F-4D97-AF65-F5344CB8AC3E}">
        <p14:creationId xmlns:p14="http://schemas.microsoft.com/office/powerpoint/2010/main" val="969953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B594C81A-DFE5-4252-ACE3-7B558C600C33}" type="datetime4">
              <a:rPr lang="en-US" smtClean="0"/>
              <a:pPr/>
              <a:t>October 4,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solidFill>
                  <a:schemeClr val="bg1">
                    <a:lumMod val="85000"/>
                  </a:schemeClr>
                </a:solidFill>
              </a:rPr>
              <a:t>Mark Schutera @Night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945120" y="6329811"/>
            <a:ext cx="3722218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endParaRPr lang="en-US" altLang="de-DE" sz="12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334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0" r:id="rId2"/>
    <p:sldLayoutId id="2147483675" r:id="rId3"/>
    <p:sldLayoutId id="2147483677" r:id="rId4"/>
    <p:sldLayoutId id="2147483743" r:id="rId5"/>
    <p:sldLayoutId id="2147483687" r:id="rId6"/>
    <p:sldLayoutId id="2147483678" r:id="rId7"/>
    <p:sldLayoutId id="2147483686" r:id="rId8"/>
    <p:sldLayoutId id="2147483688" r:id="rId9"/>
    <p:sldLayoutId id="2147483691" r:id="rId10"/>
    <p:sldLayoutId id="2147483689" r:id="rId11"/>
    <p:sldLayoutId id="2147483692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bg2">
              <a:lumMod val="50000"/>
            </a:schemeClr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 typeface="Wingdings" panose="05000000000000000000" pitchFamily="2" charset="2"/>
        <a:buChar char="q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 typeface="Wingdings" panose="05000000000000000000" pitchFamily="2" charset="2"/>
        <a:buChar char="q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 typeface="Wingdings" panose="05000000000000000000" pitchFamily="2" charset="2"/>
        <a:buChar char="q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702C4C1C-1ED3-4954-B0E9-D63D775CC421}" type="datetime4">
              <a:rPr lang="en-US" smtClean="0"/>
              <a:t>October 4,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 dirty="0"/>
              <a:t>Name of Division, Institute, Business Unit</a:t>
            </a:r>
          </a:p>
        </p:txBody>
      </p:sp>
    </p:spTree>
    <p:extLst>
      <p:ext uri="{BB962C8B-B14F-4D97-AF65-F5344CB8AC3E}">
        <p14:creationId xmlns:p14="http://schemas.microsoft.com/office/powerpoint/2010/main" val="1367587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9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9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9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9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19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28000" y="394871"/>
            <a:ext cx="9158904" cy="767748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 altLang="de-DE" dirty="0"/>
              <a:t>Click to add title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28001" y="1582633"/>
            <a:ext cx="11135999" cy="452344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altLang="de-DE" dirty="0"/>
              <a:t>Karlsruher Institute </a:t>
            </a:r>
            <a:r>
              <a:rPr lang="de-DE" altLang="de-DE" dirty="0" err="1"/>
              <a:t>for</a:t>
            </a:r>
            <a:r>
              <a:rPr lang="de-DE" altLang="de-DE" dirty="0"/>
              <a:t> Technology (KIT).</a:t>
            </a:r>
          </a:p>
          <a:p>
            <a:pPr lvl="1"/>
            <a:r>
              <a:rPr lang="en-US" altLang="de-DE" dirty="0"/>
              <a:t>Second level</a:t>
            </a:r>
          </a:p>
          <a:p>
            <a:pPr lvl="2"/>
            <a:r>
              <a:rPr lang="en-US" altLang="de-DE" dirty="0"/>
              <a:t>Third level</a:t>
            </a:r>
          </a:p>
          <a:p>
            <a:pPr lvl="3"/>
            <a:r>
              <a:rPr lang="en-US" altLang="de-DE" dirty="0"/>
              <a:t>Fourth level           </a:t>
            </a:r>
          </a:p>
        </p:txBody>
      </p:sp>
      <p:cxnSp>
        <p:nvCxnSpPr>
          <p:cNvPr id="12" name="Gerade Verbindung 11"/>
          <p:cNvCxnSpPr/>
          <p:nvPr userDrawn="1"/>
        </p:nvCxnSpPr>
        <p:spPr>
          <a:xfrm>
            <a:off x="143930" y="6319881"/>
            <a:ext cx="11904143" cy="993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Grafik 13">
            <a:extLst>
              <a:ext uri="{FF2B5EF4-FFF2-40B4-BE49-F238E27FC236}">
                <a16:creationId xmlns:a16="http://schemas.microsoft.com/office/drawing/2014/main" id="{49C6492B-9F9B-4588-8AB6-62DBF42A6EA9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001" y="441464"/>
            <a:ext cx="1439999" cy="666959"/>
          </a:xfrm>
          <a:prstGeom prst="rect">
            <a:avLst/>
          </a:prstGeom>
        </p:spPr>
      </p:pic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836313" y="6329811"/>
            <a:ext cx="1370340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6BE16BE-510F-4DC1-B9F9-23B25996BEBF}" type="datetime4">
              <a:rPr lang="en-US" smtClean="0"/>
              <a:t>October 4, 2023</a:t>
            </a:fld>
            <a:endParaRPr 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8000" y="6329811"/>
            <a:ext cx="43515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61696EC4-B4CF-4701-AD06-A8439D6D8E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74D87B36-D57F-487F-9086-156B2F77E750}"/>
              </a:ext>
            </a:extLst>
          </p:cNvPr>
          <p:cNvSpPr txBox="1">
            <a:spLocks/>
          </p:cNvSpPr>
          <p:nvPr userDrawn="1"/>
        </p:nvSpPr>
        <p:spPr>
          <a:xfrm>
            <a:off x="2267108" y="6329811"/>
            <a:ext cx="4908393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l" defTabSz="457200" rtl="0" eaLnBrk="1" latinLnBrk="0" hangingPunct="1"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/>
              <a:t>Prof. Maria Mustermann - Title</a:t>
            </a:r>
          </a:p>
        </p:txBody>
      </p:sp>
      <p:sp>
        <p:nvSpPr>
          <p:cNvPr id="18" name="Fußzeilenplatzhalter 4">
            <a:extLst>
              <a:ext uri="{FF2B5EF4-FFF2-40B4-BE49-F238E27FC236}">
                <a16:creationId xmlns:a16="http://schemas.microsoft.com/office/drawing/2014/main" id="{AE6A56DB-B5EE-4225-952A-4A1FEE4F4716}"/>
              </a:ext>
            </a:extLst>
          </p:cNvPr>
          <p:cNvSpPr txBox="1">
            <a:spLocks/>
          </p:cNvSpPr>
          <p:nvPr userDrawn="1"/>
        </p:nvSpPr>
        <p:spPr>
          <a:xfrm>
            <a:off x="7340601" y="6329811"/>
            <a:ext cx="4326737" cy="528189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l" defTabSz="914400" rtl="0" eaLnBrk="1" latinLnBrk="0" hangingPunct="1"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r>
              <a:rPr lang="en-US" altLang="de-DE" sz="1200"/>
              <a:t>Name of Division, Institute, Business Unit</a:t>
            </a:r>
            <a:endParaRPr lang="en-US" altLang="de-DE" sz="1200" dirty="0"/>
          </a:p>
        </p:txBody>
      </p:sp>
    </p:spTree>
    <p:extLst>
      <p:ext uri="{BB962C8B-B14F-4D97-AF65-F5344CB8AC3E}">
        <p14:creationId xmlns:p14="http://schemas.microsoft.com/office/powerpoint/2010/main" val="4240218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  <p:sldLayoutId id="2147483728" r:id="rId17"/>
  </p:sldLayoutIdLst>
  <p:hf hdr="0" ftr="0"/>
  <p:txStyles>
    <p:titleStyle>
      <a:lvl1pPr algn="l" defTabSz="914347" rtl="0" eaLnBrk="1" latinLnBrk="0" hangingPunct="1">
        <a:lnSpc>
          <a:spcPct val="90000"/>
        </a:lnSpc>
        <a:spcBef>
          <a:spcPct val="0"/>
        </a:spcBef>
        <a:buNone/>
        <a:defRPr lang="en-US" sz="3199" b="1" kern="1200" dirty="0">
          <a:solidFill>
            <a:schemeClr val="tx1"/>
          </a:solidFill>
          <a:latin typeface="+mn-lt"/>
          <a:ea typeface="+mj-ea"/>
          <a:cs typeface="Arial" panose="020B0604020202020204" pitchFamily="34" charset="0"/>
        </a:defRPr>
      </a:lvl1pPr>
    </p:titleStyle>
    <p:bodyStyle>
      <a:lvl1pPr marL="271448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27027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982606" indent="-265098" algn="l" defTabSz="898472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44535" indent="-27144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1700114" indent="-265098" algn="l" defTabSz="914347" rtl="0" eaLnBrk="1" latinLnBrk="0" hangingPunct="1">
        <a:lnSpc>
          <a:spcPct val="90000"/>
        </a:lnSpc>
        <a:spcBef>
          <a:spcPts val="480"/>
        </a:spcBef>
        <a:buSzPct val="88000"/>
        <a:buFontTx/>
        <a:buBlip>
          <a:blip r:embed="rId20"/>
        </a:buBlip>
        <a:defRPr sz="1599" kern="1200">
          <a:solidFill>
            <a:schemeClr val="tx1"/>
          </a:solidFill>
          <a:latin typeface="+mn-lt"/>
          <a:ea typeface="+mn-ea"/>
          <a:cs typeface="+mn-cs"/>
        </a:defRPr>
      </a:lvl5pPr>
      <a:lvl6pPr marL="251445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1626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8800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973" indent="-228587" algn="l" defTabSz="91434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17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34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519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69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866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3040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200213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7387" algn="l" defTabSz="914347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399" userDrawn="1">
          <p15:clr>
            <a:srgbClr val="F26B43"/>
          </p15:clr>
        </p15:guide>
        <p15:guide id="3" orient="horz" pos="618" userDrawn="1">
          <p15:clr>
            <a:srgbClr val="F26B43"/>
          </p15:clr>
        </p15:guide>
        <p15:guide id="4" pos="6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HuggingFaceH4/open_llm_leaderboard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HuggingFaceH4/open_llm_leaderboard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spaces/HuggingFaceH4/open_llm_leaderboard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13971.pdf" TargetMode="External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508.07909v5" TargetMode="External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18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3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s://dl.acm.org/doi/pdf/10.1145/3442188.3445922" TargetMode="Externa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svg"/><Relationship Id="rId5" Type="http://schemas.openxmlformats.org/officeDocument/2006/relationships/image" Target="../media/image23.png"/><Relationship Id="rId4" Type="http://schemas.openxmlformats.org/officeDocument/2006/relationships/image" Target="../media/image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110.08207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110.08207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.png"/><Relationship Id="rId4" Type="http://schemas.openxmlformats.org/officeDocument/2006/relationships/image" Target="../media/image24.sv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304.07327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203.02155" TargetMode="Externa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203.02155" TargetMode="Externa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203.02155" TargetMode="Externa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203.02155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7.jpe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3.png"/><Relationship Id="rId4" Type="http://schemas.openxmlformats.org/officeDocument/2006/relationships/hyperlink" Target="https://arxiv.org/abs/2203.02155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voicebot.ai/large-language-models-history-timeline/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pn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3.png"/><Relationship Id="rId4" Type="http://schemas.openxmlformats.org/officeDocument/2006/relationships/hyperlink" Target="chat.openai.com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1.png"/><Relationship Id="rId4" Type="http://schemas.openxmlformats.org/officeDocument/2006/relationships/image" Target="../media/image50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jpg"/><Relationship Id="rId5" Type="http://schemas.openxmlformats.org/officeDocument/2006/relationships/image" Target="../media/image1.png"/><Relationship Id="rId4" Type="http://schemas.openxmlformats.org/officeDocument/2006/relationships/image" Target="../media/image50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A72254EF-41DF-4EBD-998A-E1B9C322EA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0"/>
            <a:ext cx="10284360" cy="6858000"/>
          </a:xfrm>
        </p:spPr>
      </p:pic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>
          <a:xfrm>
            <a:off x="314096" y="1166168"/>
            <a:ext cx="4257904" cy="38003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de-DE" dirty="0"/>
              <a:t>Peeling Generative Pretrained Transformers</a:t>
            </a:r>
          </a:p>
          <a:p>
            <a:pPr>
              <a:lnSpc>
                <a:spcPct val="150000"/>
              </a:lnSpc>
            </a:pPr>
            <a:r>
              <a:rPr lang="de-DE" sz="3200" b="0" dirty="0">
                <a:solidFill>
                  <a:schemeClr val="bg1">
                    <a:lumMod val="85000"/>
                  </a:schemeClr>
                </a:solidFill>
              </a:rPr>
              <a:t>|</a:t>
            </a:r>
            <a:r>
              <a:rPr lang="de-DE" sz="3200" dirty="0"/>
              <a:t> </a:t>
            </a:r>
            <a:r>
              <a:rPr lang="de-DE" sz="3200" b="0" dirty="0">
                <a:solidFill>
                  <a:schemeClr val="bg1">
                    <a:lumMod val="85000"/>
                  </a:schemeClr>
                </a:solidFill>
              </a:rPr>
              <a:t>Mark Schutera</a:t>
            </a:r>
          </a:p>
          <a:p>
            <a:endParaRPr lang="de-DE" b="0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314096" y="3712922"/>
            <a:ext cx="3465764" cy="1978910"/>
          </a:xfrm>
        </p:spPr>
        <p:txBody>
          <a:bodyPr>
            <a:normAutofit/>
          </a:bodyPr>
          <a:lstStyle/>
          <a:p>
            <a:r>
              <a:rPr lang="en-US" sz="1800" b="0" kern="0" dirty="0">
                <a:solidFill>
                  <a:srgbClr val="5F6368"/>
                </a:solidFill>
                <a:latin typeface="Open Sans"/>
              </a:rPr>
              <a:t>Effective intuitions through </a:t>
            </a:r>
          </a:p>
          <a:p>
            <a:r>
              <a:rPr lang="en-US" sz="1800" b="0" kern="0" dirty="0">
                <a:solidFill>
                  <a:srgbClr val="5F6368"/>
                </a:solidFill>
                <a:latin typeface="Open Sans"/>
              </a:rPr>
              <a:t>a technical perspective</a:t>
            </a:r>
            <a:endParaRPr lang="de-DE" sz="1800" b="0" kern="0" dirty="0">
              <a:solidFill>
                <a:srgbClr val="5F6368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838928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489200"/>
            <a:ext cx="4446563" cy="36877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Different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licenses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weights and access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open-source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199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commercial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Grades of Accessibility.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3EDF02-04FC-4E9F-A58C-D1B1420429B1}"/>
              </a:ext>
            </a:extLst>
          </p:cNvPr>
          <p:cNvSpPr/>
          <p:nvPr/>
        </p:nvSpPr>
        <p:spPr>
          <a:xfrm>
            <a:off x="7725616" y="1940394"/>
            <a:ext cx="4062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Different types of availability</a:t>
            </a:r>
            <a:endParaRPr lang="LID4096" dirty="0"/>
          </a:p>
        </p:txBody>
      </p:sp>
      <p:pic>
        <p:nvPicPr>
          <p:cNvPr id="9" name="Picture 4" descr="얇게 썬 바나나 과일과 복숭아">
            <a:extLst>
              <a:ext uri="{FF2B5EF4-FFF2-40B4-BE49-F238E27FC236}">
                <a16:creationId xmlns:a16="http://schemas.microsoft.com/office/drawing/2014/main" id="{C5A59087-6871-427F-8AB8-68D2DAB1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49078" r="32024" b="1045"/>
          <a:stretch/>
        </p:blipFill>
        <p:spPr bwMode="auto">
          <a:xfrm>
            <a:off x="6054623" y="0"/>
            <a:ext cx="617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3344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940394"/>
            <a:ext cx="4533900" cy="4236570"/>
          </a:xfrm>
        </p:spPr>
        <p:txBody>
          <a:bodyPr>
            <a:normAutofit fontScale="92500"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There is a 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plethora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 of large language models released each week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leaderboard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open to submission from anyone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Evaluation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done on 4 key benchmarks (e.g. set of grade-school science questions)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415600" cy="767748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chatGPT</a:t>
            </a:r>
            <a:r>
              <a:rPr lang="en-GB" dirty="0"/>
              <a:t> is not a singular thing.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35397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The current leaderboard.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800A91-8249-4504-BB72-90FEAA64501A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A42F2-33BF-FB06-D7EE-0A7E6A519BFD}"/>
              </a:ext>
            </a:extLst>
          </p:cNvPr>
          <p:cNvGrpSpPr/>
          <p:nvPr/>
        </p:nvGrpSpPr>
        <p:grpSpPr>
          <a:xfrm>
            <a:off x="8072116" y="5594377"/>
            <a:ext cx="2357791" cy="582587"/>
            <a:chOff x="6560816" y="5631265"/>
            <a:chExt cx="2357791" cy="582587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5384757-05A6-4C9F-9C5A-E0C90FE7AB4B}"/>
                </a:ext>
              </a:extLst>
            </p:cNvPr>
            <p:cNvGrpSpPr/>
            <p:nvPr/>
          </p:nvGrpSpPr>
          <p:grpSpPr>
            <a:xfrm>
              <a:off x="6560816" y="5631265"/>
              <a:ext cx="2357791" cy="582587"/>
              <a:chOff x="551711" y="5348585"/>
              <a:chExt cx="2357791" cy="582587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52416E85-B5CA-4D71-8579-D58DB03FEF20}"/>
                  </a:ext>
                </a:extLst>
              </p:cNvPr>
              <p:cNvSpPr/>
              <p:nvPr/>
            </p:nvSpPr>
            <p:spPr>
              <a:xfrm>
                <a:off x="551711" y="5359202"/>
                <a:ext cx="571306" cy="5719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C666443-9679-4B9C-9A2D-9A2DA70D6310}"/>
                  </a:ext>
                </a:extLst>
              </p:cNvPr>
              <p:cNvSpPr/>
              <p:nvPr/>
            </p:nvSpPr>
            <p:spPr>
              <a:xfrm>
                <a:off x="1097788" y="5348585"/>
                <a:ext cx="1811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Hugging Face</a:t>
                </a:r>
              </a:p>
              <a:p>
                <a:r>
                  <a:rPr lang="en-US" sz="1200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Open LLM Leaderboard</a:t>
                </a:r>
                <a:endParaRPr lang="en-US" sz="1200" i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" name="Picture 4" descr="https://chart.apis.google.com/chart?cht=qr&amp;chs=500x500&amp;choe=UTF-8&amp;chld=H|0&amp;chl=https://tinyurl.com/qzwxm26">
                <a:extLst>
                  <a:ext uri="{FF2B5EF4-FFF2-40B4-BE49-F238E27FC236}">
                    <a16:creationId xmlns:a16="http://schemas.microsoft.com/office/drawing/2014/main" id="{DC87EAFC-4A02-42B5-973F-E24320F24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97" y="5438492"/>
                <a:ext cx="417831" cy="417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D126DD-2BEE-8778-3362-6B82AE9C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476" y="5717711"/>
              <a:ext cx="422847" cy="4212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36EAB88-06DA-F853-2E67-C96D35595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26" y="1130267"/>
            <a:ext cx="5490217" cy="3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725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719925" cy="4593452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Falcon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(1</a:t>
            </a:r>
            <a:r>
              <a:rPr lang="en-US" sz="2400" kern="0" baseline="3000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place as of June 2023) is even commercially deployable and makes its weights available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415600" cy="767748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chatGPT</a:t>
            </a:r>
            <a:r>
              <a:rPr lang="en-GB" dirty="0"/>
              <a:t> is not a singular thing.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35397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The current leaderboard.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800A91-8249-4504-BB72-90FEAA64501A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A42F2-33BF-FB06-D7EE-0A7E6A519BFD}"/>
              </a:ext>
            </a:extLst>
          </p:cNvPr>
          <p:cNvGrpSpPr/>
          <p:nvPr/>
        </p:nvGrpSpPr>
        <p:grpSpPr>
          <a:xfrm>
            <a:off x="8072116" y="5594377"/>
            <a:ext cx="2357791" cy="582587"/>
            <a:chOff x="6560816" y="5631265"/>
            <a:chExt cx="2357791" cy="582587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5384757-05A6-4C9F-9C5A-E0C90FE7AB4B}"/>
                </a:ext>
              </a:extLst>
            </p:cNvPr>
            <p:cNvGrpSpPr/>
            <p:nvPr/>
          </p:nvGrpSpPr>
          <p:grpSpPr>
            <a:xfrm>
              <a:off x="6560816" y="5631265"/>
              <a:ext cx="2357791" cy="582587"/>
              <a:chOff x="551711" y="5348585"/>
              <a:chExt cx="2357791" cy="582587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52416E85-B5CA-4D71-8579-D58DB03FEF20}"/>
                  </a:ext>
                </a:extLst>
              </p:cNvPr>
              <p:cNvSpPr/>
              <p:nvPr/>
            </p:nvSpPr>
            <p:spPr>
              <a:xfrm>
                <a:off x="551711" y="5359202"/>
                <a:ext cx="571306" cy="5719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C666443-9679-4B9C-9A2D-9A2DA70D6310}"/>
                  </a:ext>
                </a:extLst>
              </p:cNvPr>
              <p:cNvSpPr/>
              <p:nvPr/>
            </p:nvSpPr>
            <p:spPr>
              <a:xfrm>
                <a:off x="1097788" y="5348585"/>
                <a:ext cx="1811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Hugging Face</a:t>
                </a:r>
              </a:p>
              <a:p>
                <a:r>
                  <a:rPr lang="en-US" sz="1200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Open LLM Leaderboard</a:t>
                </a:r>
                <a:endParaRPr lang="en-US" sz="1200" i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" name="Picture 4" descr="https://chart.apis.google.com/chart?cht=qr&amp;chs=500x500&amp;choe=UTF-8&amp;chld=H|0&amp;chl=https://tinyurl.com/qzwxm26">
                <a:extLst>
                  <a:ext uri="{FF2B5EF4-FFF2-40B4-BE49-F238E27FC236}">
                    <a16:creationId xmlns:a16="http://schemas.microsoft.com/office/drawing/2014/main" id="{DC87EAFC-4A02-42B5-973F-E24320F24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97" y="5438492"/>
                <a:ext cx="417831" cy="417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D126DD-2BEE-8778-3362-6B82AE9C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476" y="5717711"/>
              <a:ext cx="422847" cy="4212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36EAB88-06DA-F853-2E67-C96D35595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26" y="1130267"/>
            <a:ext cx="5490217" cy="3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9863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719925" cy="4593452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case you have a server infrastructure available at your fingertips there is no good reason, to not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deploy your own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415600" cy="767748"/>
          </a:xfrm>
        </p:spPr>
        <p:txBody>
          <a:bodyPr>
            <a:normAutofit fontScale="90000"/>
          </a:bodyPr>
          <a:lstStyle/>
          <a:p>
            <a:r>
              <a:rPr lang="en-GB" dirty="0" err="1"/>
              <a:t>chatGPT</a:t>
            </a:r>
            <a:r>
              <a:rPr lang="en-GB" dirty="0"/>
              <a:t> is not a singular thing.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35397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The current leaderboard.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3800A91-8249-4504-BB72-90FEAA64501A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D0A42F2-33BF-FB06-D7EE-0A7E6A519BFD}"/>
              </a:ext>
            </a:extLst>
          </p:cNvPr>
          <p:cNvGrpSpPr/>
          <p:nvPr/>
        </p:nvGrpSpPr>
        <p:grpSpPr>
          <a:xfrm>
            <a:off x="8072116" y="5594377"/>
            <a:ext cx="2357791" cy="582587"/>
            <a:chOff x="6560816" y="5631265"/>
            <a:chExt cx="2357791" cy="582587"/>
          </a:xfrm>
        </p:grpSpPr>
        <p:grpSp>
          <p:nvGrpSpPr>
            <p:cNvPr id="8" name="Gruppieren 7">
              <a:extLst>
                <a:ext uri="{FF2B5EF4-FFF2-40B4-BE49-F238E27FC236}">
                  <a16:creationId xmlns:a16="http://schemas.microsoft.com/office/drawing/2014/main" id="{E5384757-05A6-4C9F-9C5A-E0C90FE7AB4B}"/>
                </a:ext>
              </a:extLst>
            </p:cNvPr>
            <p:cNvGrpSpPr/>
            <p:nvPr/>
          </p:nvGrpSpPr>
          <p:grpSpPr>
            <a:xfrm>
              <a:off x="6560816" y="5631265"/>
              <a:ext cx="2357791" cy="582587"/>
              <a:chOff x="551711" y="5348585"/>
              <a:chExt cx="2357791" cy="582587"/>
            </a:xfrm>
          </p:grpSpPr>
          <p:sp>
            <p:nvSpPr>
              <p:cNvPr id="9" name="Rechteck: abgerundete Ecken 8">
                <a:extLst>
                  <a:ext uri="{FF2B5EF4-FFF2-40B4-BE49-F238E27FC236}">
                    <a16:creationId xmlns:a16="http://schemas.microsoft.com/office/drawing/2014/main" id="{52416E85-B5CA-4D71-8579-D58DB03FEF20}"/>
                  </a:ext>
                </a:extLst>
              </p:cNvPr>
              <p:cNvSpPr/>
              <p:nvPr/>
            </p:nvSpPr>
            <p:spPr>
              <a:xfrm>
                <a:off x="551711" y="5359202"/>
                <a:ext cx="571306" cy="5719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0" name="Rechteck 9">
                <a:extLst>
                  <a:ext uri="{FF2B5EF4-FFF2-40B4-BE49-F238E27FC236}">
                    <a16:creationId xmlns:a16="http://schemas.microsoft.com/office/drawing/2014/main" id="{5C666443-9679-4B9C-9A2D-9A2DA70D6310}"/>
                  </a:ext>
                </a:extLst>
              </p:cNvPr>
              <p:cNvSpPr/>
              <p:nvPr/>
            </p:nvSpPr>
            <p:spPr>
              <a:xfrm>
                <a:off x="1097788" y="5348585"/>
                <a:ext cx="181171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Hugging Face</a:t>
                </a:r>
              </a:p>
              <a:p>
                <a:r>
                  <a:rPr lang="en-US" sz="1200" i="1" dirty="0">
                    <a:solidFill>
                      <a:schemeClr val="accent2">
                        <a:lumMod val="60000"/>
                        <a:lumOff val="40000"/>
                      </a:schemeClr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Open LLM Leaderboard</a:t>
                </a:r>
                <a:endParaRPr lang="en-US" sz="1200" i="1" dirty="0">
                  <a:solidFill>
                    <a:schemeClr val="accent2">
                      <a:lumMod val="60000"/>
                      <a:lumOff val="40000"/>
                    </a:schemeClr>
                  </a:solidFill>
                </a:endParaRPr>
              </a:p>
            </p:txBody>
          </p:sp>
          <p:pic>
            <p:nvPicPr>
              <p:cNvPr id="11" name="Picture 4" descr="https://chart.apis.google.com/chart?cht=qr&amp;chs=500x500&amp;choe=UTF-8&amp;chld=H|0&amp;chl=https://tinyurl.com/qzwxm26">
                <a:extLst>
                  <a:ext uri="{FF2B5EF4-FFF2-40B4-BE49-F238E27FC236}">
                    <a16:creationId xmlns:a16="http://schemas.microsoft.com/office/drawing/2014/main" id="{DC87EAFC-4A02-42B5-973F-E24320F2473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97" y="5438492"/>
                <a:ext cx="417831" cy="417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3D126DD-2BEE-8778-3362-6B82AE9C6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476" y="5717711"/>
              <a:ext cx="422847" cy="4212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36EAB88-06DA-F853-2E67-C96D355959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5426" y="1130267"/>
            <a:ext cx="5490217" cy="364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879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209800"/>
            <a:ext cx="4242003" cy="39671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LLMs are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not a single model, but layered models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Each stage has its own characteristics, capabilities and requirements during training and inference (under deployment).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Large language models are multi-stage rockets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3" name="Picture 2" descr="gelbe Banane auf weißer Oberfläche">
            <a:extLst>
              <a:ext uri="{FF2B5EF4-FFF2-40B4-BE49-F238E27FC236}">
                <a16:creationId xmlns:a16="http://schemas.microsoft.com/office/drawing/2014/main" id="{A71C1D62-118A-4F2C-B75F-96D27DBBB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9B008CE-829F-2B56-731D-E597471A0E01}"/>
              </a:ext>
            </a:extLst>
          </p:cNvPr>
          <p:cNvGrpSpPr/>
          <p:nvPr/>
        </p:nvGrpSpPr>
        <p:grpSpPr>
          <a:xfrm rot="16200000">
            <a:off x="5943324" y="81133"/>
            <a:ext cx="6329810" cy="6167541"/>
            <a:chOff x="5939101" y="2400300"/>
            <a:chExt cx="6163999" cy="6858000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8346E5E0-393E-42A9-B7FB-EE7ED480E638}"/>
                </a:ext>
              </a:extLst>
            </p:cNvPr>
            <p:cNvSpPr/>
            <p:nvPr/>
          </p:nvSpPr>
          <p:spPr>
            <a:xfrm>
              <a:off x="5939101" y="2400300"/>
              <a:ext cx="2077330" cy="6858000"/>
            </a:xfrm>
            <a:prstGeom prst="rect">
              <a:avLst/>
            </a:prstGeom>
            <a:solidFill>
              <a:schemeClr val="accent3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8" name="Rechteck 17">
              <a:extLst>
                <a:ext uri="{FF2B5EF4-FFF2-40B4-BE49-F238E27FC236}">
                  <a16:creationId xmlns:a16="http://schemas.microsoft.com/office/drawing/2014/main" id="{D58CBD9E-C65F-43B2-BBC8-74C904BA1F46}"/>
                </a:ext>
              </a:extLst>
            </p:cNvPr>
            <p:cNvSpPr/>
            <p:nvPr/>
          </p:nvSpPr>
          <p:spPr>
            <a:xfrm>
              <a:off x="8016433" y="2400300"/>
              <a:ext cx="2077330" cy="6858000"/>
            </a:xfrm>
            <a:prstGeom prst="rect">
              <a:avLst/>
            </a:prstGeom>
            <a:solidFill>
              <a:schemeClr val="accent6">
                <a:lumMod val="40000"/>
                <a:lumOff val="60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9" name="Rechteck 18">
              <a:extLst>
                <a:ext uri="{FF2B5EF4-FFF2-40B4-BE49-F238E27FC236}">
                  <a16:creationId xmlns:a16="http://schemas.microsoft.com/office/drawing/2014/main" id="{09EEE1DE-D36D-4C4F-86CC-5BAF662D05B9}"/>
                </a:ext>
              </a:extLst>
            </p:cNvPr>
            <p:cNvSpPr/>
            <p:nvPr/>
          </p:nvSpPr>
          <p:spPr>
            <a:xfrm>
              <a:off x="10093766" y="2400300"/>
              <a:ext cx="2009334" cy="6858000"/>
            </a:xfrm>
            <a:prstGeom prst="rect">
              <a:avLst/>
            </a:prstGeom>
            <a:solidFill>
              <a:schemeClr val="accent5">
                <a:lumMod val="75000"/>
                <a:alpha val="4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4770A961-8DCE-0131-BC10-E44ABFB2E9BD}"/>
              </a:ext>
            </a:extLst>
          </p:cNvPr>
          <p:cNvSpPr txBox="1"/>
          <p:nvPr/>
        </p:nvSpPr>
        <p:spPr>
          <a:xfrm>
            <a:off x="6096000" y="5839482"/>
            <a:ext cx="34417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Base model (BM)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5F80FD-8B58-C9D3-329F-035F8822D35F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0C3B73-D127-5220-B04A-CE5A9E913DAB}"/>
              </a:ext>
            </a:extLst>
          </p:cNvPr>
          <p:cNvSpPr txBox="1"/>
          <p:nvPr/>
        </p:nvSpPr>
        <p:spPr>
          <a:xfrm>
            <a:off x="6096000" y="1125982"/>
            <a:ext cx="5770493" cy="91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Reinforcement Learning Human Feedback model (RLHF)</a:t>
            </a:r>
          </a:p>
        </p:txBody>
      </p:sp>
    </p:spTree>
    <p:extLst>
      <p:ext uri="{BB962C8B-B14F-4D97-AF65-F5344CB8AC3E}">
        <p14:creationId xmlns:p14="http://schemas.microsoft.com/office/powerpoint/2010/main" val="6819599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286000"/>
            <a:ext cx="4446563" cy="3890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Think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nutrition information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at the back of a banana.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tells you everything you need to know if you want to integrate bananas into your diet.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Base model characteristics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3EDF02-04FC-4E9F-A58C-D1B1420429B1}"/>
              </a:ext>
            </a:extLst>
          </p:cNvPr>
          <p:cNvSpPr/>
          <p:nvPr/>
        </p:nvSpPr>
        <p:spPr>
          <a:xfrm>
            <a:off x="7486466" y="280407"/>
            <a:ext cx="40671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Needs to be made by myself</a:t>
            </a:r>
            <a:endParaRPr lang="LID4096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57F85E-3901-4279-9AE2-6C6833FE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66" y="2008994"/>
            <a:ext cx="3720987" cy="3442237"/>
          </a:xfrm>
          <a:prstGeom prst="rect">
            <a:avLst/>
          </a:prstGeom>
        </p:spPr>
      </p:pic>
      <p:pic>
        <p:nvPicPr>
          <p:cNvPr id="1026" name="Picture 2" descr="half peeled banana fruit">
            <a:extLst>
              <a:ext uri="{FF2B5EF4-FFF2-40B4-BE49-F238E27FC236}">
                <a16:creationId xmlns:a16="http://schemas.microsoft.com/office/drawing/2014/main" id="{9F32FD09-A670-BA06-95C9-808BCD92E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1914"/>
          <a:stretch/>
        </p:blipFill>
        <p:spPr bwMode="auto">
          <a:xfrm>
            <a:off x="5969000" y="0"/>
            <a:ext cx="622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8D9B81-4044-CF8E-1457-D1ABCC2FD457}"/>
              </a:ext>
            </a:extLst>
          </p:cNvPr>
          <p:cNvSpPr txBox="1"/>
          <p:nvPr/>
        </p:nvSpPr>
        <p:spPr>
          <a:xfrm>
            <a:off x="10598893" y="190682"/>
            <a:ext cx="14859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110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calories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, </a:t>
            </a:r>
          </a:p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0 gram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fat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, </a:t>
            </a:r>
          </a:p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1 gram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protein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, </a:t>
            </a:r>
          </a:p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28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grams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carbohydrate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, 15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grams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sugar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 (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naturally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occurring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), </a:t>
            </a:r>
          </a:p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3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grams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fiber</a:t>
            </a:r>
            <a:r>
              <a:rPr lang="de-DE" sz="1600" i="1" kern="0" dirty="0">
                <a:latin typeface="Open Sans"/>
                <a:ea typeface="Open Sans"/>
                <a:cs typeface="Open Sans"/>
              </a:rPr>
              <a:t>, and </a:t>
            </a:r>
          </a:p>
          <a:p>
            <a:pPr algn="r"/>
            <a:r>
              <a:rPr lang="de-DE" sz="1600" i="1" kern="0" dirty="0">
                <a:latin typeface="Open Sans"/>
                <a:ea typeface="Open Sans"/>
                <a:cs typeface="Open Sans"/>
              </a:rPr>
              <a:t>450 mg </a:t>
            </a:r>
            <a:r>
              <a:rPr lang="de-DE" sz="1600" i="1" kern="0" dirty="0" err="1">
                <a:latin typeface="Open Sans"/>
                <a:ea typeface="Open Sans"/>
                <a:cs typeface="Open Sans"/>
              </a:rPr>
              <a:t>potassium</a:t>
            </a:r>
            <a:endParaRPr lang="de-DE" sz="1600" i="1" kern="0" dirty="0">
              <a:latin typeface="Open Sans"/>
              <a:ea typeface="Open Sans"/>
              <a:cs typeface="Open Sans"/>
            </a:endParaRPr>
          </a:p>
        </p:txBody>
      </p:sp>
      <p:sp>
        <p:nvSpPr>
          <p:cNvPr id="10" name="Rechteck 16">
            <a:extLst>
              <a:ext uri="{FF2B5EF4-FFF2-40B4-BE49-F238E27FC236}">
                <a16:creationId xmlns:a16="http://schemas.microsoft.com/office/drawing/2014/main" id="{D8280DA1-8A35-3C66-C507-BB5C62BA6BB5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839797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7890" y="1480736"/>
            <a:ext cx="4446563" cy="4746299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characteristics and model information tell you about the capabilities of the LLM.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Data Mixture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Tokens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Vocabulary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Weights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Training (Time, Compute)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Base model characteristics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3EDF02-04FC-4E9F-A58C-D1B1420429B1}"/>
              </a:ext>
            </a:extLst>
          </p:cNvPr>
          <p:cNvSpPr/>
          <p:nvPr/>
        </p:nvSpPr>
        <p:spPr>
          <a:xfrm>
            <a:off x="7486466" y="280407"/>
            <a:ext cx="40671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Needs to be made by myself</a:t>
            </a:r>
            <a:endParaRPr lang="LID4096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257F85E-3901-4279-9AE2-6C6833FE9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66" y="2008994"/>
            <a:ext cx="3720987" cy="3442237"/>
          </a:xfrm>
          <a:prstGeom prst="rect">
            <a:avLst/>
          </a:prstGeom>
        </p:spPr>
      </p:pic>
      <p:pic>
        <p:nvPicPr>
          <p:cNvPr id="1026" name="Picture 2" descr="half peeled banana fruit">
            <a:extLst>
              <a:ext uri="{FF2B5EF4-FFF2-40B4-BE49-F238E27FC236}">
                <a16:creationId xmlns:a16="http://schemas.microsoft.com/office/drawing/2014/main" id="{9F32FD09-A670-BA06-95C9-808BCD92E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" t="21914"/>
          <a:stretch/>
        </p:blipFill>
        <p:spPr bwMode="auto">
          <a:xfrm>
            <a:off x="5969000" y="0"/>
            <a:ext cx="6223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hteck 16">
            <a:extLst>
              <a:ext uri="{FF2B5EF4-FFF2-40B4-BE49-F238E27FC236}">
                <a16:creationId xmlns:a16="http://schemas.microsoft.com/office/drawing/2014/main" id="{C5077D14-3B21-9CA7-A548-3C8F2E459AC7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55172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501900"/>
            <a:ext cx="4446563" cy="36750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happens when only trained on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Shakespeare?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Yap, it will give you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Shakespeare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(Semantics).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Why data mixture matters.</a:t>
            </a:r>
            <a:endParaRPr lang="LID4096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EEF9746-75DE-43D1-B877-68687B57AA14}"/>
              </a:ext>
            </a:extLst>
          </p:cNvPr>
          <p:cNvSpPr/>
          <p:nvPr/>
        </p:nvSpPr>
        <p:spPr>
          <a:xfrm>
            <a:off x="7212039" y="1717134"/>
            <a:ext cx="3516924" cy="12148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E55E46A-CD65-4BC4-905C-79E58F089D58}"/>
              </a:ext>
            </a:extLst>
          </p:cNvPr>
          <p:cNvSpPr/>
          <p:nvPr/>
        </p:nvSpPr>
        <p:spPr>
          <a:xfrm>
            <a:off x="8210846" y="3027984"/>
            <a:ext cx="3516924" cy="208201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Grafik 9" descr="Weibliches Profil">
            <a:extLst>
              <a:ext uri="{FF2B5EF4-FFF2-40B4-BE49-F238E27FC236}">
                <a16:creationId xmlns:a16="http://schemas.microsoft.com/office/drawing/2014/main" id="{80AF6B2F-95E6-41AA-8B8B-1FF9A2AE3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106" y="2021071"/>
            <a:ext cx="606945" cy="606945"/>
          </a:xfrm>
          <a:prstGeom prst="rect">
            <a:avLst/>
          </a:prstGeom>
        </p:spPr>
      </p:pic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E50F533B-AD8E-49E2-A555-35FD4AF1A27A}"/>
              </a:ext>
            </a:extLst>
          </p:cNvPr>
          <p:cNvSpPr txBox="1">
            <a:spLocks/>
          </p:cNvSpPr>
          <p:nvPr/>
        </p:nvSpPr>
        <p:spPr>
          <a:xfrm>
            <a:off x="7569007" y="1994246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01C38182-B87B-4CE4-8403-CA2C496C6DF1}"/>
              </a:ext>
            </a:extLst>
          </p:cNvPr>
          <p:cNvSpPr txBox="1">
            <a:spLocks/>
          </p:cNvSpPr>
          <p:nvPr/>
        </p:nvSpPr>
        <p:spPr>
          <a:xfrm>
            <a:off x="8567814" y="3305097"/>
            <a:ext cx="2802987" cy="1527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Hark! Behold yon fruit,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Of hue fair and golden bright,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Banana, bliss pure.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625327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12900"/>
            <a:ext cx="4446563" cy="45640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Yap, it will also draw its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knowledge of the world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from Shakespeare data.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the semantics already did hurt.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really hurts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are the captured biases within the model.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Why data mixture matters.</a:t>
            </a:r>
            <a:endParaRPr lang="LID4096" dirty="0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7EEF9746-75DE-43D1-B877-68687B57AA14}"/>
              </a:ext>
            </a:extLst>
          </p:cNvPr>
          <p:cNvSpPr/>
          <p:nvPr/>
        </p:nvSpPr>
        <p:spPr>
          <a:xfrm>
            <a:off x="7212039" y="1162619"/>
            <a:ext cx="3516924" cy="12148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5E55E46A-CD65-4BC4-905C-79E58F089D58}"/>
              </a:ext>
            </a:extLst>
          </p:cNvPr>
          <p:cNvSpPr/>
          <p:nvPr/>
        </p:nvSpPr>
        <p:spPr>
          <a:xfrm>
            <a:off x="8077200" y="2473469"/>
            <a:ext cx="3650570" cy="3148980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10" name="Grafik 9" descr="Weibliches Profil">
            <a:extLst>
              <a:ext uri="{FF2B5EF4-FFF2-40B4-BE49-F238E27FC236}">
                <a16:creationId xmlns:a16="http://schemas.microsoft.com/office/drawing/2014/main" id="{80AF6B2F-95E6-41AA-8B8B-1FF9A2AE3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0106" y="1466556"/>
            <a:ext cx="606945" cy="606945"/>
          </a:xfrm>
          <a:prstGeom prst="rect">
            <a:avLst/>
          </a:prstGeom>
        </p:spPr>
      </p:pic>
      <p:sp>
        <p:nvSpPr>
          <p:cNvPr id="12" name="Inhaltsplatzhalter 1">
            <a:extLst>
              <a:ext uri="{FF2B5EF4-FFF2-40B4-BE49-F238E27FC236}">
                <a16:creationId xmlns:a16="http://schemas.microsoft.com/office/drawing/2014/main" id="{01C38182-B87B-4CE4-8403-CA2C496C6DF1}"/>
              </a:ext>
            </a:extLst>
          </p:cNvPr>
          <p:cNvSpPr txBox="1">
            <a:spLocks/>
          </p:cNvSpPr>
          <p:nvPr/>
        </p:nvSpPr>
        <p:spPr>
          <a:xfrm>
            <a:off x="8567814" y="2750581"/>
            <a:ext cx="2802987" cy="27274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The Merchant of Venice’s obsession with flesh and blood, according to which these are the bodily properties that make up an individual’s racial and religious identity’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4915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hteck 6">
            <a:extLst>
              <a:ext uri="{FF2B5EF4-FFF2-40B4-BE49-F238E27FC236}">
                <a16:creationId xmlns:a16="http://schemas.microsoft.com/office/drawing/2014/main" id="{2809ED56-F63D-16A5-32E6-6802E727F192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336800"/>
            <a:ext cx="4446563" cy="38401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Choose your data mixture wisely.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Check out data mixture in detail, before using a model – it tells a lot.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19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Why data mixture matters.</a:t>
            </a:r>
            <a:endParaRPr lang="LID4096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1C1335E-E667-C1F3-AE29-C056FA1A1308}"/>
              </a:ext>
            </a:extLst>
          </p:cNvPr>
          <p:cNvGrpSpPr/>
          <p:nvPr/>
        </p:nvGrpSpPr>
        <p:grpSpPr>
          <a:xfrm>
            <a:off x="6789416" y="5497946"/>
            <a:ext cx="4635658" cy="582587"/>
            <a:chOff x="6560816" y="5631265"/>
            <a:chExt cx="4635658" cy="582587"/>
          </a:xfrm>
        </p:grpSpPr>
        <p:grpSp>
          <p:nvGrpSpPr>
            <p:cNvPr id="15" name="Gruppieren 7">
              <a:extLst>
                <a:ext uri="{FF2B5EF4-FFF2-40B4-BE49-F238E27FC236}">
                  <a16:creationId xmlns:a16="http://schemas.microsoft.com/office/drawing/2014/main" id="{8C88EC0A-A108-33C7-1CD0-05EFB517352E}"/>
                </a:ext>
              </a:extLst>
            </p:cNvPr>
            <p:cNvGrpSpPr/>
            <p:nvPr/>
          </p:nvGrpSpPr>
          <p:grpSpPr>
            <a:xfrm>
              <a:off x="6560816" y="5631265"/>
              <a:ext cx="4635658" cy="582587"/>
              <a:chOff x="551711" y="5348585"/>
              <a:chExt cx="4635658" cy="582587"/>
            </a:xfrm>
          </p:grpSpPr>
          <p:sp>
            <p:nvSpPr>
              <p:cNvPr id="17" name="Rechteck: abgerundete Ecken 8">
                <a:extLst>
                  <a:ext uri="{FF2B5EF4-FFF2-40B4-BE49-F238E27FC236}">
                    <a16:creationId xmlns:a16="http://schemas.microsoft.com/office/drawing/2014/main" id="{BF655988-36BB-29A3-2D2F-066EA94D05B4}"/>
                  </a:ext>
                </a:extLst>
              </p:cNvPr>
              <p:cNvSpPr/>
              <p:nvPr/>
            </p:nvSpPr>
            <p:spPr>
              <a:xfrm>
                <a:off x="551711" y="5359202"/>
                <a:ext cx="571306" cy="5719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8" name="Rechteck 9">
                <a:extLst>
                  <a:ext uri="{FF2B5EF4-FFF2-40B4-BE49-F238E27FC236}">
                    <a16:creationId xmlns:a16="http://schemas.microsoft.com/office/drawing/2014/main" id="{0BB131EA-3C7E-B5FE-71F7-458DCFB328F3}"/>
                  </a:ext>
                </a:extLst>
              </p:cNvPr>
              <p:cNvSpPr/>
              <p:nvPr/>
            </p:nvSpPr>
            <p:spPr>
              <a:xfrm>
                <a:off x="1097788" y="5348585"/>
                <a:ext cx="4089581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 err="1">
                    <a:solidFill>
                      <a:schemeClr val="bg1">
                        <a:lumMod val="85000"/>
                      </a:schemeClr>
                    </a:solidFill>
                  </a:rPr>
                  <a:t>LLaMA</a:t>
                </a:r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 </a:t>
                </a:r>
                <a:r>
                  <a:rPr lang="en-US" sz="1200" b="1" dirty="0" err="1">
                    <a:solidFill>
                      <a:schemeClr val="bg1">
                        <a:lumMod val="85000"/>
                      </a:schemeClr>
                    </a:solidFill>
                  </a:rPr>
                  <a:t>ArxiV</a:t>
                </a:r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 paper</a:t>
                </a:r>
              </a:p>
              <a:p>
                <a:r>
                  <a:rPr lang="en-US" sz="1200" i="1" dirty="0" err="1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LLaMA</a:t>
                </a:r>
                <a:r>
                  <a:rPr lang="en-US" sz="1200" i="1" dirty="0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: Open and Efficient Foundation Language Models</a:t>
                </a:r>
                <a:endParaRPr lang="en-US" sz="1200" i="1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9" name="Picture 4" descr="https://chart.apis.google.com/chart?cht=qr&amp;chs=500x500&amp;choe=UTF-8&amp;chld=H|0&amp;chl=https://tinyurl.com/qzwxm26">
                <a:extLst>
                  <a:ext uri="{FF2B5EF4-FFF2-40B4-BE49-F238E27FC236}">
                    <a16:creationId xmlns:a16="http://schemas.microsoft.com/office/drawing/2014/main" id="{AEB319D7-9ACA-3355-3FA2-AA6601FD9C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97" y="5438492"/>
                <a:ext cx="417831" cy="417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E1F6B00-2700-D248-1B48-B4163E0A0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476" y="5717711"/>
              <a:ext cx="422847" cy="421292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7136E5B6-232C-A018-2F7F-4FBACF0AFB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101" y="5579253"/>
            <a:ext cx="417831" cy="4305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186738DA-05E2-3DB7-3CB5-B297B03A6A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5076" y="2132749"/>
            <a:ext cx="4446563" cy="253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75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has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used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or some other large language model?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Engage.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29306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</a:t>
            </a:r>
            <a:endParaRPr lang="LID4096" dirty="0"/>
          </a:p>
        </p:txBody>
      </p:sp>
      <p:pic>
        <p:nvPicPr>
          <p:cNvPr id="16386" name="Picture 2" descr="gelb-schwarzes Surfbrett auf brauner Ziegelmauer">
            <a:extLst>
              <a:ext uri="{FF2B5EF4-FFF2-40B4-BE49-F238E27FC236}">
                <a16:creationId xmlns:a16="http://schemas.microsoft.com/office/drawing/2014/main" id="{F485F777-0407-4784-B322-4061C4EF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18491" r="24437" b="23206"/>
          <a:stretch/>
        </p:blipFill>
        <p:spPr bwMode="auto">
          <a:xfrm>
            <a:off x="5994401" y="0"/>
            <a:ext cx="6230736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28064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Imagine you ( a base model) only know (have been trained) on bananas and apples.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do you see on the left side?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on the right side?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547718"/>
            <a:ext cx="5422900" cy="1035794"/>
          </a:xfrm>
        </p:spPr>
        <p:txBody>
          <a:bodyPr>
            <a:normAutofit/>
          </a:bodyPr>
          <a:lstStyle/>
          <a:p>
            <a:r>
              <a:rPr lang="en-GB" dirty="0"/>
              <a:t>It is not only about what, but when.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80" r="17806" b="6382"/>
          <a:stretch/>
        </p:blipFill>
        <p:spPr bwMode="auto">
          <a:xfrm>
            <a:off x="6235701" y="0"/>
            <a:ext cx="30606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사람의 손 근처에 있는 빨간 사과">
            <a:extLst>
              <a:ext uri="{FF2B5EF4-FFF2-40B4-BE49-F238E27FC236}">
                <a16:creationId xmlns:a16="http://schemas.microsoft.com/office/drawing/2014/main" id="{F45FBDB5-B938-4038-8AAF-9790C3EF42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5" t="13531" r="3645"/>
          <a:stretch/>
        </p:blipFill>
        <p:spPr bwMode="auto">
          <a:xfrm>
            <a:off x="9296400" y="0"/>
            <a:ext cx="2895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4320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2125256"/>
            <a:ext cx="4242003" cy="3509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here?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1035794"/>
          </a:xfrm>
        </p:spPr>
        <p:txBody>
          <a:bodyPr>
            <a:normAutofit/>
          </a:bodyPr>
          <a:lstStyle/>
          <a:p>
            <a:r>
              <a:rPr lang="en-GB" dirty="0"/>
              <a:t>Apple or Banana?</a:t>
            </a:r>
            <a:br>
              <a:rPr lang="en-GB" dirty="0"/>
            </a:br>
            <a:r>
              <a:rPr lang="en-GB" dirty="0"/>
              <a:t>You loose.</a:t>
            </a:r>
            <a:endParaRPr lang="LID4096" dirty="0"/>
          </a:p>
        </p:txBody>
      </p:sp>
      <p:pic>
        <p:nvPicPr>
          <p:cNvPr id="27654" name="Picture 6" descr="빨간색과 흰색 버섯 사진">
            <a:extLst>
              <a:ext uri="{FF2B5EF4-FFF2-40B4-BE49-F238E27FC236}">
                <a16:creationId xmlns:a16="http://schemas.microsoft.com/office/drawing/2014/main" id="{95D162B0-D4E7-48D2-8B72-331B59F89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30165" r="6084" b="1394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9237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2125256"/>
            <a:ext cx="4242003" cy="3509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 probably have opted for ‘apple’, due to visual similarity.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any case ‘banana’  and ‘apple’ are hurtful choices.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1035794"/>
          </a:xfrm>
        </p:spPr>
        <p:txBody>
          <a:bodyPr>
            <a:normAutofit/>
          </a:bodyPr>
          <a:lstStyle/>
          <a:p>
            <a:r>
              <a:rPr lang="en-GB" dirty="0"/>
              <a:t>Apple or Banana?</a:t>
            </a:r>
            <a:br>
              <a:rPr lang="en-GB" dirty="0"/>
            </a:br>
            <a:r>
              <a:rPr lang="en-GB" dirty="0"/>
              <a:t>You loose.</a:t>
            </a:r>
            <a:endParaRPr lang="LID4096" dirty="0"/>
          </a:p>
        </p:txBody>
      </p:sp>
      <p:pic>
        <p:nvPicPr>
          <p:cNvPr id="27654" name="Picture 6" descr="빨간색과 흰색 버섯 사진">
            <a:extLst>
              <a:ext uri="{FF2B5EF4-FFF2-40B4-BE49-F238E27FC236}">
                <a16:creationId xmlns:a16="http://schemas.microsoft.com/office/drawing/2014/main" id="{95D162B0-D4E7-48D2-8B72-331B59F89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30165" r="6084" b="1394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44890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2125256"/>
            <a:ext cx="4242003" cy="3509964"/>
          </a:xfrm>
        </p:spPr>
        <p:txBody>
          <a:bodyPr>
            <a:normAutofit fontScale="925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base model takes several months to train –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 the data will be old by design.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real effect of these knowledge cut-offs could be noticed in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when it did not know anything about the Ukraine war.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1035794"/>
          </a:xfrm>
        </p:spPr>
        <p:txBody>
          <a:bodyPr>
            <a:normAutofit/>
          </a:bodyPr>
          <a:lstStyle/>
          <a:p>
            <a:r>
              <a:rPr lang="en-GB" dirty="0"/>
              <a:t>Toadstool.</a:t>
            </a:r>
            <a:endParaRPr lang="LID4096" dirty="0"/>
          </a:p>
        </p:txBody>
      </p:sp>
      <p:pic>
        <p:nvPicPr>
          <p:cNvPr id="27654" name="Picture 6" descr="빨간색과 흰색 버섯 사진">
            <a:extLst>
              <a:ext uri="{FF2B5EF4-FFF2-40B4-BE49-F238E27FC236}">
                <a16:creationId xmlns:a16="http://schemas.microsoft.com/office/drawing/2014/main" id="{95D162B0-D4E7-48D2-8B72-331B59F899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" t="30165" r="6084" b="1394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8424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얇게 썬 바나나 과일과 복숭아">
            <a:extLst>
              <a:ext uri="{FF2B5EF4-FFF2-40B4-BE49-F238E27FC236}">
                <a16:creationId xmlns:a16="http://schemas.microsoft.com/office/drawing/2014/main" id="{3342BA62-AC07-C181-2061-03FE5AEBB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49078" r="32024" b="1045"/>
          <a:stretch/>
        </p:blipFill>
        <p:spPr bwMode="auto">
          <a:xfrm>
            <a:off x="6054623" y="0"/>
            <a:ext cx="617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How to make a model understand this data?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569383" y="3198167"/>
            <a:ext cx="39100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kern="0" dirty="0">
                <a:solidFill>
                  <a:srgbClr val="5F6368"/>
                </a:solidFill>
                <a:highlight>
                  <a:srgbClr val="FFFF00"/>
                </a:highlight>
                <a:latin typeface="Open Sans"/>
                <a:ea typeface="Open Sans"/>
                <a:cs typeface="Open Sans"/>
                <a:sym typeface="Open Sans"/>
              </a:rPr>
              <a:t>  “Tokenized bananas !”  </a:t>
            </a:r>
            <a:endParaRPr lang="LID4096" b="1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925617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DB4CE3EC-0558-4716-A583-3C6E4D6447AF}"/>
              </a:ext>
            </a:extLst>
          </p:cNvPr>
          <p:cNvSpPr/>
          <p:nvPr/>
        </p:nvSpPr>
        <p:spPr>
          <a:xfrm>
            <a:off x="7005814" y="3011738"/>
            <a:ext cx="4343411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Computers are better with numbers (efficient computation), called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tokens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Translate text sequences (syllables) into integer sequences.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algorithms such as byte pair encoding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How to make a model understand this data?</a:t>
            </a:r>
            <a:endParaRPr lang="LID4096" dirty="0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8E7EBC6-DC6B-4C29-AAC6-EFE9EF87AB24}"/>
              </a:ext>
            </a:extLst>
          </p:cNvPr>
          <p:cNvSpPr/>
          <p:nvPr/>
        </p:nvSpPr>
        <p:spPr>
          <a:xfrm>
            <a:off x="7282609" y="1744699"/>
            <a:ext cx="3789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[Token]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ized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[bananas] [!]</a:t>
            </a:r>
            <a:endParaRPr lang="LID4096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8C74AFDA-AC21-408C-BCD6-57E674CB0D3D}"/>
              </a:ext>
            </a:extLst>
          </p:cNvPr>
          <p:cNvSpPr/>
          <p:nvPr/>
        </p:nvSpPr>
        <p:spPr>
          <a:xfrm>
            <a:off x="7376385" y="3146665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[412] [23571] [42] [5200] 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7D435E4F-62A3-0B87-2939-AFB9678B2091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F1F70C1-3977-388A-7104-7A9D86E9D348}"/>
              </a:ext>
            </a:extLst>
          </p:cNvPr>
          <p:cNvGrpSpPr/>
          <p:nvPr/>
        </p:nvGrpSpPr>
        <p:grpSpPr>
          <a:xfrm>
            <a:off x="6789416" y="5497946"/>
            <a:ext cx="4983317" cy="582587"/>
            <a:chOff x="6560816" y="5631265"/>
            <a:chExt cx="4983317" cy="582587"/>
          </a:xfrm>
        </p:grpSpPr>
        <p:grpSp>
          <p:nvGrpSpPr>
            <p:cNvPr id="9" name="Gruppieren 7">
              <a:extLst>
                <a:ext uri="{FF2B5EF4-FFF2-40B4-BE49-F238E27FC236}">
                  <a16:creationId xmlns:a16="http://schemas.microsoft.com/office/drawing/2014/main" id="{420EFE5B-1767-FC3C-A744-5B7D1C117B74}"/>
                </a:ext>
              </a:extLst>
            </p:cNvPr>
            <p:cNvGrpSpPr/>
            <p:nvPr/>
          </p:nvGrpSpPr>
          <p:grpSpPr>
            <a:xfrm>
              <a:off x="6560816" y="5631265"/>
              <a:ext cx="4983317" cy="582587"/>
              <a:chOff x="551711" y="5348585"/>
              <a:chExt cx="4983317" cy="582587"/>
            </a:xfrm>
          </p:grpSpPr>
          <p:sp>
            <p:nvSpPr>
              <p:cNvPr id="11" name="Rechteck: abgerundete Ecken 8">
                <a:extLst>
                  <a:ext uri="{FF2B5EF4-FFF2-40B4-BE49-F238E27FC236}">
                    <a16:creationId xmlns:a16="http://schemas.microsoft.com/office/drawing/2014/main" id="{09FAE4DD-2D88-4C17-9504-7C300646D95B}"/>
                  </a:ext>
                </a:extLst>
              </p:cNvPr>
              <p:cNvSpPr/>
              <p:nvPr/>
            </p:nvSpPr>
            <p:spPr>
              <a:xfrm>
                <a:off x="551711" y="5359202"/>
                <a:ext cx="571306" cy="571970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effectLst>
                <a:reflection blurRad="6350" stA="50000" endA="300" endPos="38500" dist="50800" dir="5400000" sy="-100000" algn="bl" rotWithShape="0"/>
              </a:effectLst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/>
              </a:p>
            </p:txBody>
          </p:sp>
          <p:sp>
            <p:nvSpPr>
              <p:cNvPr id="12" name="Rechteck 9">
                <a:extLst>
                  <a:ext uri="{FF2B5EF4-FFF2-40B4-BE49-F238E27FC236}">
                    <a16:creationId xmlns:a16="http://schemas.microsoft.com/office/drawing/2014/main" id="{2823C2B6-41F0-BB20-2400-18EB95710A6A}"/>
                  </a:ext>
                </a:extLst>
              </p:cNvPr>
              <p:cNvSpPr/>
              <p:nvPr/>
            </p:nvSpPr>
            <p:spPr>
              <a:xfrm>
                <a:off x="1097788" y="5348585"/>
                <a:ext cx="4437240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</a:schemeClr>
                    </a:solidFill>
                  </a:rPr>
                  <a:t>Byte Pair Encoding Paper</a:t>
                </a:r>
              </a:p>
              <a:p>
                <a:r>
                  <a:rPr lang="en-US" sz="1200" i="1" dirty="0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Neural Machine Translation of Rare Words with </a:t>
                </a:r>
                <a:r>
                  <a:rPr lang="en-US" sz="1200" i="1" dirty="0" err="1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Subword</a:t>
                </a:r>
                <a:r>
                  <a:rPr lang="en-US" sz="1200" i="1" dirty="0">
                    <a:solidFill>
                      <a:schemeClr val="accent2"/>
                    </a:solidFill>
                    <a:hlinkClick r:id="rId3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 Units</a:t>
                </a:r>
                <a:endParaRPr lang="en-US" sz="1200" i="1" dirty="0">
                  <a:solidFill>
                    <a:schemeClr val="accent2"/>
                  </a:solidFill>
                </a:endParaRPr>
              </a:p>
            </p:txBody>
          </p:sp>
          <p:pic>
            <p:nvPicPr>
              <p:cNvPr id="13" name="Picture 4" descr="https://chart.apis.google.com/chart?cht=qr&amp;chs=500x500&amp;choe=UTF-8&amp;chld=H|0&amp;chl=https://tinyurl.com/qzwxm26">
                <a:extLst>
                  <a:ext uri="{FF2B5EF4-FFF2-40B4-BE49-F238E27FC236}">
                    <a16:creationId xmlns:a16="http://schemas.microsoft.com/office/drawing/2014/main" id="{20D72EBD-A329-CAD6-BF44-61C8C0AB691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7397" y="5438492"/>
                <a:ext cx="417831" cy="4178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A1330F-47F1-86FD-EAF6-B81B05E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36476" y="5717711"/>
              <a:ext cx="422847" cy="4212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89B3480F-B851-322F-D335-3107834768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5101" y="5579253"/>
            <a:ext cx="417831" cy="43058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6A663A4-C672-D11C-632E-8FED1301CB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4778" y="5579254"/>
            <a:ext cx="417831" cy="425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1760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fontScale="925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Trade-offs between granularity [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and semantic understanding [banana]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 token is approx.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0.75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words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Special tokens for end-of-line, “!” and so on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 average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10k-100k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tokens in a dataset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entirety of tokens is called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vocabulary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How to make a model understand this data?</a:t>
            </a:r>
            <a:endParaRPr lang="LID4096" dirty="0"/>
          </a:p>
        </p:txBody>
      </p:sp>
      <p:sp>
        <p:nvSpPr>
          <p:cNvPr id="7" name="Rechteck: abgerundete Ecken 15">
            <a:extLst>
              <a:ext uri="{FF2B5EF4-FFF2-40B4-BE49-F238E27FC236}">
                <a16:creationId xmlns:a16="http://schemas.microsoft.com/office/drawing/2014/main" id="{B085D375-95D6-9211-0765-B6FBCF55CD4B}"/>
              </a:ext>
            </a:extLst>
          </p:cNvPr>
          <p:cNvSpPr/>
          <p:nvPr/>
        </p:nvSpPr>
        <p:spPr>
          <a:xfrm>
            <a:off x="7005814" y="3011738"/>
            <a:ext cx="4343411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13">
            <a:extLst>
              <a:ext uri="{FF2B5EF4-FFF2-40B4-BE49-F238E27FC236}">
                <a16:creationId xmlns:a16="http://schemas.microsoft.com/office/drawing/2014/main" id="{2D826376-235E-E45C-C9AB-F1D827D85ED3}"/>
              </a:ext>
            </a:extLst>
          </p:cNvPr>
          <p:cNvSpPr/>
          <p:nvPr/>
        </p:nvSpPr>
        <p:spPr>
          <a:xfrm>
            <a:off x="7282609" y="1744699"/>
            <a:ext cx="37898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[Token]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ized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[bananas] [!]</a:t>
            </a:r>
            <a:endParaRPr lang="LID4096" dirty="0"/>
          </a:p>
        </p:txBody>
      </p:sp>
      <p:sp>
        <p:nvSpPr>
          <p:cNvPr id="9" name="Rechteck 14">
            <a:extLst>
              <a:ext uri="{FF2B5EF4-FFF2-40B4-BE49-F238E27FC236}">
                <a16:creationId xmlns:a16="http://schemas.microsoft.com/office/drawing/2014/main" id="{1428A15A-1D58-1BAE-C7D4-01C790D74709}"/>
              </a:ext>
            </a:extLst>
          </p:cNvPr>
          <p:cNvSpPr/>
          <p:nvPr/>
        </p:nvSpPr>
        <p:spPr>
          <a:xfrm>
            <a:off x="7376385" y="3146665"/>
            <a:ext cx="3602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[412] [23571] [42] [5200] 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735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Overall, you can judge a model's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expressiveness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comprehension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skills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based on the vocabulary and the token granularity.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How to make a model understand this data?</a:t>
            </a:r>
            <a:endParaRPr lang="LID4096" dirty="0"/>
          </a:p>
        </p:txBody>
      </p:sp>
      <p:sp>
        <p:nvSpPr>
          <p:cNvPr id="8" name="Rechteck 13">
            <a:extLst>
              <a:ext uri="{FF2B5EF4-FFF2-40B4-BE49-F238E27FC236}">
                <a16:creationId xmlns:a16="http://schemas.microsoft.com/office/drawing/2014/main" id="{2D826376-235E-E45C-C9AB-F1D827D85ED3}"/>
              </a:ext>
            </a:extLst>
          </p:cNvPr>
          <p:cNvSpPr/>
          <p:nvPr/>
        </p:nvSpPr>
        <p:spPr>
          <a:xfrm>
            <a:off x="7320709" y="2112999"/>
            <a:ext cx="4089581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[Token]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ized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[bananas] [!] </a:t>
            </a:r>
          </a:p>
          <a:p>
            <a:r>
              <a:rPr lang="en-US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4 tokens</a:t>
            </a:r>
          </a:p>
          <a:p>
            <a:endParaRPr lang="en-US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</a:t>
            </a:r>
          </a:p>
          <a:p>
            <a:r>
              <a:rPr lang="en-US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 tokens</a:t>
            </a:r>
          </a:p>
          <a:p>
            <a:endParaRPr lang="LID4096" b="1" dirty="0"/>
          </a:p>
        </p:txBody>
      </p:sp>
    </p:spTree>
    <p:extLst>
      <p:ext uri="{BB962C8B-B14F-4D97-AF65-F5344CB8AC3E}">
        <p14:creationId xmlns:p14="http://schemas.microsoft.com/office/powerpoint/2010/main" val="87899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778000"/>
            <a:ext cx="4242003" cy="4398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model needs to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start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“reading”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somewhere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Context length can be specified as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number of tokens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(here 3)</a:t>
            </a:r>
            <a:endParaRPr lang="en-US" sz="24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Context length.</a:t>
            </a:r>
            <a:endParaRPr lang="LID4096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0E740FC-E0A2-4CAF-9A27-3A86CE79375A}"/>
              </a:ext>
            </a:extLst>
          </p:cNvPr>
          <p:cNvSpPr/>
          <p:nvPr/>
        </p:nvSpPr>
        <p:spPr>
          <a:xfrm>
            <a:off x="6319898" y="2891807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31ABADD-9ECD-4A62-BE7C-AB6455088565}"/>
              </a:ext>
            </a:extLst>
          </p:cNvPr>
          <p:cNvSpPr/>
          <p:nvPr/>
        </p:nvSpPr>
        <p:spPr>
          <a:xfrm>
            <a:off x="7191515" y="2430142"/>
            <a:ext cx="1469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LID4096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59B6711-D32F-417A-AAC2-72E3F823ABA9}"/>
              </a:ext>
            </a:extLst>
          </p:cNvPr>
          <p:cNvSpPr/>
          <p:nvPr/>
        </p:nvSpPr>
        <p:spPr>
          <a:xfrm>
            <a:off x="6624397" y="3026734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FA8B0EC-0D14-4D4F-B486-D0A73527C74B}"/>
              </a:ext>
            </a:extLst>
          </p:cNvPr>
          <p:cNvSpPr/>
          <p:nvPr/>
        </p:nvSpPr>
        <p:spPr>
          <a:xfrm>
            <a:off x="9322059" y="2891807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781ACEA-4E13-462A-99CC-E60F1112657A}"/>
              </a:ext>
            </a:extLst>
          </p:cNvPr>
          <p:cNvSpPr/>
          <p:nvPr/>
        </p:nvSpPr>
        <p:spPr>
          <a:xfrm>
            <a:off x="9475130" y="3026734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6D8EB9C-A29A-4492-98A9-95CAA478D80E}"/>
              </a:ext>
            </a:extLst>
          </p:cNvPr>
          <p:cNvSpPr/>
          <p:nvPr/>
        </p:nvSpPr>
        <p:spPr>
          <a:xfrm>
            <a:off x="9475130" y="2430140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6108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778000"/>
            <a:ext cx="4242003" cy="4398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model needs to start “reading” somewhere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Suspended on the query, the model then predicts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 token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29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Context length.</a:t>
            </a:r>
            <a:endParaRPr lang="LID4096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0E740FC-E0A2-4CAF-9A27-3A86CE79375A}"/>
              </a:ext>
            </a:extLst>
          </p:cNvPr>
          <p:cNvSpPr/>
          <p:nvPr/>
        </p:nvSpPr>
        <p:spPr>
          <a:xfrm>
            <a:off x="6319898" y="2891807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31ABADD-9ECD-4A62-BE7C-AB6455088565}"/>
              </a:ext>
            </a:extLst>
          </p:cNvPr>
          <p:cNvSpPr/>
          <p:nvPr/>
        </p:nvSpPr>
        <p:spPr>
          <a:xfrm>
            <a:off x="7191515" y="2430142"/>
            <a:ext cx="1469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LID4096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59B6711-D32F-417A-AAC2-72E3F823ABA9}"/>
              </a:ext>
            </a:extLst>
          </p:cNvPr>
          <p:cNvSpPr/>
          <p:nvPr/>
        </p:nvSpPr>
        <p:spPr>
          <a:xfrm>
            <a:off x="6624397" y="3026734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FA8B0EC-0D14-4D4F-B486-D0A73527C74B}"/>
              </a:ext>
            </a:extLst>
          </p:cNvPr>
          <p:cNvSpPr/>
          <p:nvPr/>
        </p:nvSpPr>
        <p:spPr>
          <a:xfrm>
            <a:off x="9322059" y="2891807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781ACEA-4E13-462A-99CC-E60F1112657A}"/>
              </a:ext>
            </a:extLst>
          </p:cNvPr>
          <p:cNvSpPr/>
          <p:nvPr/>
        </p:nvSpPr>
        <p:spPr>
          <a:xfrm>
            <a:off x="9475130" y="3026734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6D8EB9C-A29A-4492-98A9-95CAA478D80E}"/>
              </a:ext>
            </a:extLst>
          </p:cNvPr>
          <p:cNvSpPr/>
          <p:nvPr/>
        </p:nvSpPr>
        <p:spPr>
          <a:xfrm>
            <a:off x="9475130" y="2430140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lang="LID4096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93385B2-B424-4807-80B0-5FA616C284BC}"/>
              </a:ext>
            </a:extLst>
          </p:cNvPr>
          <p:cNvSpPr/>
          <p:nvPr/>
        </p:nvSpPr>
        <p:spPr>
          <a:xfrm>
            <a:off x="10650941" y="2891808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D7BA87F-F8FB-4C22-854F-486C1614BCB4}"/>
              </a:ext>
            </a:extLst>
          </p:cNvPr>
          <p:cNvSpPr/>
          <p:nvPr/>
        </p:nvSpPr>
        <p:spPr>
          <a:xfrm>
            <a:off x="10804012" y="3026735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3D9AF1-7377-4F3A-A1D7-53A142981641}"/>
              </a:ext>
            </a:extLst>
          </p:cNvPr>
          <p:cNvSpPr/>
          <p:nvPr/>
        </p:nvSpPr>
        <p:spPr>
          <a:xfrm>
            <a:off x="10804012" y="2430140"/>
            <a:ext cx="116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40741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has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deployed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“their own” large language model?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Engage.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29306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</a:t>
            </a:r>
            <a:endParaRPr lang="LID4096" dirty="0"/>
          </a:p>
        </p:txBody>
      </p:sp>
      <p:pic>
        <p:nvPicPr>
          <p:cNvPr id="16386" name="Picture 2" descr="gelb-schwarzes Surfbrett auf brauner Ziegelmauer">
            <a:extLst>
              <a:ext uri="{FF2B5EF4-FFF2-40B4-BE49-F238E27FC236}">
                <a16:creationId xmlns:a16="http://schemas.microsoft.com/office/drawing/2014/main" id="{F485F777-0407-4784-B322-4061C4EF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18491" r="24437" b="23206"/>
          <a:stretch/>
        </p:blipFill>
        <p:spPr bwMode="auto">
          <a:xfrm>
            <a:off x="5994401" y="0"/>
            <a:ext cx="6230736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1326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778000"/>
            <a:ext cx="4242003" cy="43989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Think of context length as a form of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short-term memory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the model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Without context, the target would probably have been 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”, instead of 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banana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Context length.</a:t>
            </a:r>
            <a:endParaRPr lang="LID4096" dirty="0"/>
          </a:p>
        </p:txBody>
      </p:sp>
      <p:sp>
        <p:nvSpPr>
          <p:cNvPr id="11" name="Rechteck: abgerundete Ecken 10">
            <a:extLst>
              <a:ext uri="{FF2B5EF4-FFF2-40B4-BE49-F238E27FC236}">
                <a16:creationId xmlns:a16="http://schemas.microsoft.com/office/drawing/2014/main" id="{20E740FC-E0A2-4CAF-9A27-3A86CE79375A}"/>
              </a:ext>
            </a:extLst>
          </p:cNvPr>
          <p:cNvSpPr/>
          <p:nvPr/>
        </p:nvSpPr>
        <p:spPr>
          <a:xfrm>
            <a:off x="6319898" y="2891807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231ABADD-9ECD-4A62-BE7C-AB6455088565}"/>
              </a:ext>
            </a:extLst>
          </p:cNvPr>
          <p:cNvSpPr/>
          <p:nvPr/>
        </p:nvSpPr>
        <p:spPr>
          <a:xfrm>
            <a:off x="7191515" y="2430142"/>
            <a:ext cx="14698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context</a:t>
            </a:r>
            <a:endParaRPr lang="LID4096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F59B6711-D32F-417A-AAC2-72E3F823ABA9}"/>
              </a:ext>
            </a:extLst>
          </p:cNvPr>
          <p:cNvSpPr/>
          <p:nvPr/>
        </p:nvSpPr>
        <p:spPr>
          <a:xfrm>
            <a:off x="6624397" y="3026734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6" name="Rechteck: abgerundete Ecken 15">
            <a:extLst>
              <a:ext uri="{FF2B5EF4-FFF2-40B4-BE49-F238E27FC236}">
                <a16:creationId xmlns:a16="http://schemas.microsoft.com/office/drawing/2014/main" id="{EFA8B0EC-0D14-4D4F-B486-D0A73527C74B}"/>
              </a:ext>
            </a:extLst>
          </p:cNvPr>
          <p:cNvSpPr/>
          <p:nvPr/>
        </p:nvSpPr>
        <p:spPr>
          <a:xfrm>
            <a:off x="9322059" y="2891807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F781ACEA-4E13-462A-99CC-E60F1112657A}"/>
              </a:ext>
            </a:extLst>
          </p:cNvPr>
          <p:cNvSpPr/>
          <p:nvPr/>
        </p:nvSpPr>
        <p:spPr>
          <a:xfrm>
            <a:off x="9475130" y="3026734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A6D8EB9C-A29A-4492-98A9-95CAA478D80E}"/>
              </a:ext>
            </a:extLst>
          </p:cNvPr>
          <p:cNvSpPr/>
          <p:nvPr/>
        </p:nvSpPr>
        <p:spPr>
          <a:xfrm>
            <a:off x="9475130" y="2430140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query</a:t>
            </a:r>
            <a:endParaRPr lang="LID4096" dirty="0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293385B2-B424-4807-80B0-5FA616C284BC}"/>
              </a:ext>
            </a:extLst>
          </p:cNvPr>
          <p:cNvSpPr/>
          <p:nvPr/>
        </p:nvSpPr>
        <p:spPr>
          <a:xfrm>
            <a:off x="10650941" y="2891808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D7BA87F-F8FB-4C22-854F-486C1614BCB4}"/>
              </a:ext>
            </a:extLst>
          </p:cNvPr>
          <p:cNvSpPr/>
          <p:nvPr/>
        </p:nvSpPr>
        <p:spPr>
          <a:xfrm>
            <a:off x="10804012" y="3026735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743D9AF1-7377-4F3A-A1D7-53A142981641}"/>
              </a:ext>
            </a:extLst>
          </p:cNvPr>
          <p:cNvSpPr/>
          <p:nvPr/>
        </p:nvSpPr>
        <p:spPr>
          <a:xfrm>
            <a:off x="10804012" y="2430140"/>
            <a:ext cx="116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141201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It reads, how does it learn? </a:t>
            </a:r>
            <a:endParaRPr lang="LID4096" dirty="0"/>
          </a:p>
        </p:txBody>
      </p:sp>
      <p:sp>
        <p:nvSpPr>
          <p:cNvPr id="3" name="Rechteck: abgerundete Ecken 7">
            <a:extLst>
              <a:ext uri="{FF2B5EF4-FFF2-40B4-BE49-F238E27FC236}">
                <a16:creationId xmlns:a16="http://schemas.microsoft.com/office/drawing/2014/main" id="{2897420F-AF7F-2542-6FDF-EC7AB033330D}"/>
              </a:ext>
            </a:extLst>
          </p:cNvPr>
          <p:cNvSpPr/>
          <p:nvPr/>
        </p:nvSpPr>
        <p:spPr>
          <a:xfrm>
            <a:off x="7142869" y="555675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: abgerundete Ecken 8">
            <a:extLst>
              <a:ext uri="{FF2B5EF4-FFF2-40B4-BE49-F238E27FC236}">
                <a16:creationId xmlns:a16="http://schemas.microsoft.com/office/drawing/2014/main" id="{7DDC3F86-7469-08CC-B4EA-60C2EA98A387}"/>
              </a:ext>
            </a:extLst>
          </p:cNvPr>
          <p:cNvSpPr/>
          <p:nvPr/>
        </p:nvSpPr>
        <p:spPr>
          <a:xfrm>
            <a:off x="8141676" y="1185962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Grafik 9" descr="Weibliches Profil">
            <a:extLst>
              <a:ext uri="{FF2B5EF4-FFF2-40B4-BE49-F238E27FC236}">
                <a16:creationId xmlns:a16="http://schemas.microsoft.com/office/drawing/2014/main" id="{0449E2EC-5348-32C8-E3F2-A92FAFA6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2884" y="570305"/>
            <a:ext cx="606945" cy="606945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2A5FD2C7-B748-D756-FB66-F935739524D9}"/>
              </a:ext>
            </a:extLst>
          </p:cNvPr>
          <p:cNvSpPr txBox="1">
            <a:spLocks/>
          </p:cNvSpPr>
          <p:nvPr/>
        </p:nvSpPr>
        <p:spPr>
          <a:xfrm>
            <a:off x="7499837" y="702174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5 + 3 is?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12A09BC-4F3D-E8E8-F90C-C998A7A7F8F8}"/>
              </a:ext>
            </a:extLst>
          </p:cNvPr>
          <p:cNvSpPr txBox="1">
            <a:spLocks/>
          </p:cNvSpPr>
          <p:nvPr/>
        </p:nvSpPr>
        <p:spPr>
          <a:xfrm>
            <a:off x="8498644" y="1338582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hteck: abgerundete Ecken 7">
            <a:extLst>
              <a:ext uri="{FF2B5EF4-FFF2-40B4-BE49-F238E27FC236}">
                <a16:creationId xmlns:a16="http://schemas.microsoft.com/office/drawing/2014/main" id="{44A381E2-42A5-4DBD-2512-35A9AF0B7F04}"/>
              </a:ext>
            </a:extLst>
          </p:cNvPr>
          <p:cNvSpPr/>
          <p:nvPr/>
        </p:nvSpPr>
        <p:spPr>
          <a:xfrm>
            <a:off x="7142869" y="1780355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10B13C4B-A411-5155-FB82-7F9A2C3AC5F3}"/>
              </a:ext>
            </a:extLst>
          </p:cNvPr>
          <p:cNvSpPr txBox="1">
            <a:spLocks/>
          </p:cNvSpPr>
          <p:nvPr/>
        </p:nvSpPr>
        <p:spPr>
          <a:xfrm>
            <a:off x="7499837" y="1926854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8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Rechteck: abgerundete Ecken 7">
            <a:extLst>
              <a:ext uri="{FF2B5EF4-FFF2-40B4-BE49-F238E27FC236}">
                <a16:creationId xmlns:a16="http://schemas.microsoft.com/office/drawing/2014/main" id="{41F34243-9AE4-8B65-1A34-78524EE58A8C}"/>
              </a:ext>
            </a:extLst>
          </p:cNvPr>
          <p:cNvSpPr/>
          <p:nvPr/>
        </p:nvSpPr>
        <p:spPr>
          <a:xfrm>
            <a:off x="7142869" y="2400148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hteck: abgerundete Ecken 8">
            <a:extLst>
              <a:ext uri="{FF2B5EF4-FFF2-40B4-BE49-F238E27FC236}">
                <a16:creationId xmlns:a16="http://schemas.microsoft.com/office/drawing/2014/main" id="{52C133FB-6AC8-D190-1A10-D14B9B51D8EF}"/>
              </a:ext>
            </a:extLst>
          </p:cNvPr>
          <p:cNvSpPr/>
          <p:nvPr/>
        </p:nvSpPr>
        <p:spPr>
          <a:xfrm>
            <a:off x="8141676" y="3030435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0023FDF0-8E4C-E3AF-4288-FAD88A79BAD4}"/>
              </a:ext>
            </a:extLst>
          </p:cNvPr>
          <p:cNvSpPr txBox="1">
            <a:spLocks/>
          </p:cNvSpPr>
          <p:nvPr/>
        </p:nvSpPr>
        <p:spPr>
          <a:xfrm>
            <a:off x="7499837" y="2546647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5 + 3 is?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0EBCB434-E12F-A5DE-C21E-24CF7DD478D4}"/>
              </a:ext>
            </a:extLst>
          </p:cNvPr>
          <p:cNvSpPr txBox="1">
            <a:spLocks/>
          </p:cNvSpPr>
          <p:nvPr/>
        </p:nvSpPr>
        <p:spPr>
          <a:xfrm>
            <a:off x="8498644" y="3183055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2FEE0CFC-6C17-8ED8-28C9-A0CB3CFC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Training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can be understood as an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iterative adaptation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 a model to the data it is shown.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3349786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It reads, how does it learn? </a:t>
            </a:r>
            <a:endParaRPr lang="LID4096" dirty="0"/>
          </a:p>
        </p:txBody>
      </p:sp>
      <p:sp>
        <p:nvSpPr>
          <p:cNvPr id="3" name="Rechteck: abgerundete Ecken 7">
            <a:extLst>
              <a:ext uri="{FF2B5EF4-FFF2-40B4-BE49-F238E27FC236}">
                <a16:creationId xmlns:a16="http://schemas.microsoft.com/office/drawing/2014/main" id="{2897420F-AF7F-2542-6FDF-EC7AB033330D}"/>
              </a:ext>
            </a:extLst>
          </p:cNvPr>
          <p:cNvSpPr/>
          <p:nvPr/>
        </p:nvSpPr>
        <p:spPr>
          <a:xfrm>
            <a:off x="7142869" y="555675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hteck: abgerundete Ecken 8">
            <a:extLst>
              <a:ext uri="{FF2B5EF4-FFF2-40B4-BE49-F238E27FC236}">
                <a16:creationId xmlns:a16="http://schemas.microsoft.com/office/drawing/2014/main" id="{7DDC3F86-7469-08CC-B4EA-60C2EA98A387}"/>
              </a:ext>
            </a:extLst>
          </p:cNvPr>
          <p:cNvSpPr/>
          <p:nvPr/>
        </p:nvSpPr>
        <p:spPr>
          <a:xfrm>
            <a:off x="8141676" y="1185962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8" name="Grafik 9" descr="Weibliches Profil">
            <a:extLst>
              <a:ext uri="{FF2B5EF4-FFF2-40B4-BE49-F238E27FC236}">
                <a16:creationId xmlns:a16="http://schemas.microsoft.com/office/drawing/2014/main" id="{0449E2EC-5348-32C8-E3F2-A92FAFA6FB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12884" y="570305"/>
            <a:ext cx="606945" cy="606945"/>
          </a:xfrm>
          <a:prstGeom prst="rect">
            <a:avLst/>
          </a:prstGeom>
        </p:spPr>
      </p:pic>
      <p:sp>
        <p:nvSpPr>
          <p:cNvPr id="9" name="Inhaltsplatzhalter 1">
            <a:extLst>
              <a:ext uri="{FF2B5EF4-FFF2-40B4-BE49-F238E27FC236}">
                <a16:creationId xmlns:a16="http://schemas.microsoft.com/office/drawing/2014/main" id="{2A5FD2C7-B748-D756-FB66-F935739524D9}"/>
              </a:ext>
            </a:extLst>
          </p:cNvPr>
          <p:cNvSpPr txBox="1">
            <a:spLocks/>
          </p:cNvSpPr>
          <p:nvPr/>
        </p:nvSpPr>
        <p:spPr>
          <a:xfrm>
            <a:off x="7499837" y="702174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5 + 3 is?  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F12A09BC-4F3D-E8E8-F90C-C998A7A7F8F8}"/>
              </a:ext>
            </a:extLst>
          </p:cNvPr>
          <p:cNvSpPr txBox="1">
            <a:spLocks/>
          </p:cNvSpPr>
          <p:nvPr/>
        </p:nvSpPr>
        <p:spPr>
          <a:xfrm>
            <a:off x="8498644" y="1338582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Rechteck: abgerundete Ecken 7">
            <a:extLst>
              <a:ext uri="{FF2B5EF4-FFF2-40B4-BE49-F238E27FC236}">
                <a16:creationId xmlns:a16="http://schemas.microsoft.com/office/drawing/2014/main" id="{44A381E2-42A5-4DBD-2512-35A9AF0B7F04}"/>
              </a:ext>
            </a:extLst>
          </p:cNvPr>
          <p:cNvSpPr/>
          <p:nvPr/>
        </p:nvSpPr>
        <p:spPr>
          <a:xfrm>
            <a:off x="7142869" y="1780355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10B13C4B-A411-5155-FB82-7F9A2C3AC5F3}"/>
              </a:ext>
            </a:extLst>
          </p:cNvPr>
          <p:cNvSpPr txBox="1">
            <a:spLocks/>
          </p:cNvSpPr>
          <p:nvPr/>
        </p:nvSpPr>
        <p:spPr>
          <a:xfrm>
            <a:off x="7499837" y="1926854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8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" name="Rechteck: abgerundete Ecken 7">
            <a:extLst>
              <a:ext uri="{FF2B5EF4-FFF2-40B4-BE49-F238E27FC236}">
                <a16:creationId xmlns:a16="http://schemas.microsoft.com/office/drawing/2014/main" id="{41F34243-9AE4-8B65-1A34-78524EE58A8C}"/>
              </a:ext>
            </a:extLst>
          </p:cNvPr>
          <p:cNvSpPr/>
          <p:nvPr/>
        </p:nvSpPr>
        <p:spPr>
          <a:xfrm>
            <a:off x="7142869" y="2400148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5" name="Rechteck: abgerundete Ecken 8">
            <a:extLst>
              <a:ext uri="{FF2B5EF4-FFF2-40B4-BE49-F238E27FC236}">
                <a16:creationId xmlns:a16="http://schemas.microsoft.com/office/drawing/2014/main" id="{52C133FB-6AC8-D190-1A10-D14B9B51D8EF}"/>
              </a:ext>
            </a:extLst>
          </p:cNvPr>
          <p:cNvSpPr/>
          <p:nvPr/>
        </p:nvSpPr>
        <p:spPr>
          <a:xfrm>
            <a:off x="8141676" y="3030435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Inhaltsplatzhalter 1">
            <a:extLst>
              <a:ext uri="{FF2B5EF4-FFF2-40B4-BE49-F238E27FC236}">
                <a16:creationId xmlns:a16="http://schemas.microsoft.com/office/drawing/2014/main" id="{0023FDF0-8E4C-E3AF-4288-FAD88A79BAD4}"/>
              </a:ext>
            </a:extLst>
          </p:cNvPr>
          <p:cNvSpPr txBox="1">
            <a:spLocks/>
          </p:cNvSpPr>
          <p:nvPr/>
        </p:nvSpPr>
        <p:spPr>
          <a:xfrm>
            <a:off x="7499837" y="2546647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5 + 3 is?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Inhaltsplatzhalter 1">
            <a:extLst>
              <a:ext uri="{FF2B5EF4-FFF2-40B4-BE49-F238E27FC236}">
                <a16:creationId xmlns:a16="http://schemas.microsoft.com/office/drawing/2014/main" id="{0EBCB434-E12F-A5DE-C21E-24CF7DD478D4}"/>
              </a:ext>
            </a:extLst>
          </p:cNvPr>
          <p:cNvSpPr txBox="1">
            <a:spLocks/>
          </p:cNvSpPr>
          <p:nvPr/>
        </p:nvSpPr>
        <p:spPr>
          <a:xfrm>
            <a:off x="8498644" y="3183055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Rechteck: abgerundete Ecken 7">
            <a:extLst>
              <a:ext uri="{FF2B5EF4-FFF2-40B4-BE49-F238E27FC236}">
                <a16:creationId xmlns:a16="http://schemas.microsoft.com/office/drawing/2014/main" id="{BE01E141-011B-8473-AEA2-E4161E7E89A4}"/>
              </a:ext>
            </a:extLst>
          </p:cNvPr>
          <p:cNvSpPr/>
          <p:nvPr/>
        </p:nvSpPr>
        <p:spPr>
          <a:xfrm>
            <a:off x="7160062" y="3673571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A50D4BC3-E8FF-4554-4BB3-B60B48999887}"/>
              </a:ext>
            </a:extLst>
          </p:cNvPr>
          <p:cNvSpPr txBox="1">
            <a:spLocks/>
          </p:cNvSpPr>
          <p:nvPr/>
        </p:nvSpPr>
        <p:spPr>
          <a:xfrm>
            <a:off x="7517030" y="3820070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8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Rechteck: abgerundete Ecken 7">
            <a:extLst>
              <a:ext uri="{FF2B5EF4-FFF2-40B4-BE49-F238E27FC236}">
                <a16:creationId xmlns:a16="http://schemas.microsoft.com/office/drawing/2014/main" id="{A8884DD6-B03D-C393-A8D9-E780A6498B9A}"/>
              </a:ext>
            </a:extLst>
          </p:cNvPr>
          <p:cNvSpPr/>
          <p:nvPr/>
        </p:nvSpPr>
        <p:spPr>
          <a:xfrm>
            <a:off x="7160062" y="4293364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1" name="Rechteck: abgerundete Ecken 8">
            <a:extLst>
              <a:ext uri="{FF2B5EF4-FFF2-40B4-BE49-F238E27FC236}">
                <a16:creationId xmlns:a16="http://schemas.microsoft.com/office/drawing/2014/main" id="{3BD8AB7E-7409-2FE9-B6F4-22C5675190AF}"/>
              </a:ext>
            </a:extLst>
          </p:cNvPr>
          <p:cNvSpPr/>
          <p:nvPr/>
        </p:nvSpPr>
        <p:spPr>
          <a:xfrm>
            <a:off x="8158869" y="4923651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2" name="Inhaltsplatzhalter 1">
            <a:extLst>
              <a:ext uri="{FF2B5EF4-FFF2-40B4-BE49-F238E27FC236}">
                <a16:creationId xmlns:a16="http://schemas.microsoft.com/office/drawing/2014/main" id="{D6F1E1F8-D19D-0BFE-11D2-2C5131FA6BA1}"/>
              </a:ext>
            </a:extLst>
          </p:cNvPr>
          <p:cNvSpPr txBox="1">
            <a:spLocks/>
          </p:cNvSpPr>
          <p:nvPr/>
        </p:nvSpPr>
        <p:spPr>
          <a:xfrm>
            <a:off x="7517030" y="4439863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5 + 3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Inhaltsplatzhalter 1">
            <a:extLst>
              <a:ext uri="{FF2B5EF4-FFF2-40B4-BE49-F238E27FC236}">
                <a16:creationId xmlns:a16="http://schemas.microsoft.com/office/drawing/2014/main" id="{ED68C873-942C-2443-D5ED-0885C892053B}"/>
              </a:ext>
            </a:extLst>
          </p:cNvPr>
          <p:cNvSpPr txBox="1">
            <a:spLocks/>
          </p:cNvSpPr>
          <p:nvPr/>
        </p:nvSpPr>
        <p:spPr>
          <a:xfrm>
            <a:off x="8515837" y="5076271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" name="Rechteck: abgerundete Ecken 7">
            <a:extLst>
              <a:ext uri="{FF2B5EF4-FFF2-40B4-BE49-F238E27FC236}">
                <a16:creationId xmlns:a16="http://schemas.microsoft.com/office/drawing/2014/main" id="{A6F8A7AC-B2DD-AFCA-E345-5866E116AAF2}"/>
              </a:ext>
            </a:extLst>
          </p:cNvPr>
          <p:cNvSpPr/>
          <p:nvPr/>
        </p:nvSpPr>
        <p:spPr>
          <a:xfrm>
            <a:off x="7160062" y="5530892"/>
            <a:ext cx="3516924" cy="10223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35" name="Inhaltsplatzhalter 1">
            <a:extLst>
              <a:ext uri="{FF2B5EF4-FFF2-40B4-BE49-F238E27FC236}">
                <a16:creationId xmlns:a16="http://schemas.microsoft.com/office/drawing/2014/main" id="{7CF9F8DB-15F1-C6AE-4722-5DA285C695E3}"/>
              </a:ext>
            </a:extLst>
          </p:cNvPr>
          <p:cNvSpPr txBox="1">
            <a:spLocks/>
          </p:cNvSpPr>
          <p:nvPr/>
        </p:nvSpPr>
        <p:spPr>
          <a:xfrm>
            <a:off x="7517030" y="5677392"/>
            <a:ext cx="3951070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Oh yeah,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created intelligence!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2FEE0CFC-6C17-8ED8-28C9-A0CB3CFC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Training in its simplest form is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(linear) regression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where you determine parameters for given data samples.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989772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Why does it learn so effective?</a:t>
            </a:r>
            <a:endParaRPr lang="LID4096" dirty="0"/>
          </a:p>
        </p:txBody>
      </p:sp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2FEE0CFC-6C17-8ED8-28C9-A0CB3CFC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text-data training 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unreasonably effective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we just need to look to the next word to get the cue required for parameter update.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hteck: abgerundete Ecken 10">
            <a:extLst>
              <a:ext uri="{FF2B5EF4-FFF2-40B4-BE49-F238E27FC236}">
                <a16:creationId xmlns:a16="http://schemas.microsoft.com/office/drawing/2014/main" id="{767D28DB-DA9D-3792-0E58-38EA6877A069}"/>
              </a:ext>
            </a:extLst>
          </p:cNvPr>
          <p:cNvSpPr/>
          <p:nvPr/>
        </p:nvSpPr>
        <p:spPr>
          <a:xfrm>
            <a:off x="5034023" y="4177682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2">
            <a:extLst>
              <a:ext uri="{FF2B5EF4-FFF2-40B4-BE49-F238E27FC236}">
                <a16:creationId xmlns:a16="http://schemas.microsoft.com/office/drawing/2014/main" id="{CA988DF1-0FFF-94FD-6042-E35DFB30CA5E}"/>
              </a:ext>
            </a:extLst>
          </p:cNvPr>
          <p:cNvSpPr/>
          <p:nvPr/>
        </p:nvSpPr>
        <p:spPr>
          <a:xfrm>
            <a:off x="5338522" y="4312609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4" name="Rechteck: abgerundete Ecken 15">
            <a:extLst>
              <a:ext uri="{FF2B5EF4-FFF2-40B4-BE49-F238E27FC236}">
                <a16:creationId xmlns:a16="http://schemas.microsoft.com/office/drawing/2014/main" id="{603355E4-E839-41F7-F7F1-75689E0C9639}"/>
              </a:ext>
            </a:extLst>
          </p:cNvPr>
          <p:cNvSpPr/>
          <p:nvPr/>
        </p:nvSpPr>
        <p:spPr>
          <a:xfrm>
            <a:off x="8036184" y="4177682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6">
            <a:extLst>
              <a:ext uri="{FF2B5EF4-FFF2-40B4-BE49-F238E27FC236}">
                <a16:creationId xmlns:a16="http://schemas.microsoft.com/office/drawing/2014/main" id="{5FCECB9B-91EB-049C-B385-DBC2B1D3D32B}"/>
              </a:ext>
            </a:extLst>
          </p:cNvPr>
          <p:cNvSpPr/>
          <p:nvPr/>
        </p:nvSpPr>
        <p:spPr>
          <a:xfrm>
            <a:off x="8189255" y="4312609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6" name="Rechteck: abgerundete Ecken 18">
            <a:extLst>
              <a:ext uri="{FF2B5EF4-FFF2-40B4-BE49-F238E27FC236}">
                <a16:creationId xmlns:a16="http://schemas.microsoft.com/office/drawing/2014/main" id="{52700F2A-B47F-E49F-5233-AFCC74F64519}"/>
              </a:ext>
            </a:extLst>
          </p:cNvPr>
          <p:cNvSpPr/>
          <p:nvPr/>
        </p:nvSpPr>
        <p:spPr>
          <a:xfrm>
            <a:off x="9365066" y="4177683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9">
            <a:extLst>
              <a:ext uri="{FF2B5EF4-FFF2-40B4-BE49-F238E27FC236}">
                <a16:creationId xmlns:a16="http://schemas.microsoft.com/office/drawing/2014/main" id="{8AA44321-1CE3-BC0D-C25C-6276441B51B0}"/>
              </a:ext>
            </a:extLst>
          </p:cNvPr>
          <p:cNvSpPr/>
          <p:nvPr/>
        </p:nvSpPr>
        <p:spPr>
          <a:xfrm>
            <a:off x="9518137" y="4312610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8" name="Rechteck: abgerundete Ecken 10">
            <a:extLst>
              <a:ext uri="{FF2B5EF4-FFF2-40B4-BE49-F238E27FC236}">
                <a16:creationId xmlns:a16="http://schemas.microsoft.com/office/drawing/2014/main" id="{53DD7C32-DE9E-A226-F966-B10DC32F3908}"/>
              </a:ext>
            </a:extLst>
          </p:cNvPr>
          <p:cNvSpPr/>
          <p:nvPr/>
        </p:nvSpPr>
        <p:spPr>
          <a:xfrm>
            <a:off x="6533156" y="5044128"/>
            <a:ext cx="2200070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2">
            <a:extLst>
              <a:ext uri="{FF2B5EF4-FFF2-40B4-BE49-F238E27FC236}">
                <a16:creationId xmlns:a16="http://schemas.microsoft.com/office/drawing/2014/main" id="{569553F0-10B3-8A68-6941-A4F198D6997D}"/>
              </a:ext>
            </a:extLst>
          </p:cNvPr>
          <p:cNvSpPr/>
          <p:nvPr/>
        </p:nvSpPr>
        <p:spPr>
          <a:xfrm>
            <a:off x="6667404" y="5179057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[.] [I] [love]</a:t>
            </a:r>
            <a:endParaRPr lang="LID4096" dirty="0"/>
          </a:p>
        </p:txBody>
      </p:sp>
      <p:sp>
        <p:nvSpPr>
          <p:cNvPr id="20" name="Rechteck: abgerundete Ecken 15">
            <a:extLst>
              <a:ext uri="{FF2B5EF4-FFF2-40B4-BE49-F238E27FC236}">
                <a16:creationId xmlns:a16="http://schemas.microsoft.com/office/drawing/2014/main" id="{E665BC11-1C7E-379B-D526-8A74E6234759}"/>
              </a:ext>
            </a:extLst>
          </p:cNvPr>
          <p:cNvSpPr/>
          <p:nvPr/>
        </p:nvSpPr>
        <p:spPr>
          <a:xfrm>
            <a:off x="8807846" y="5044130"/>
            <a:ext cx="179823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hteck 16">
            <a:extLst>
              <a:ext uri="{FF2B5EF4-FFF2-40B4-BE49-F238E27FC236}">
                <a16:creationId xmlns:a16="http://schemas.microsoft.com/office/drawing/2014/main" id="{47324736-1308-98A7-58FB-2F46F57CA1FB}"/>
              </a:ext>
            </a:extLst>
          </p:cNvPr>
          <p:cNvSpPr/>
          <p:nvPr/>
        </p:nvSpPr>
        <p:spPr>
          <a:xfrm>
            <a:off x="8960917" y="5179057"/>
            <a:ext cx="164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</a:t>
            </a:r>
            <a:endParaRPr lang="LID4096" dirty="0"/>
          </a:p>
        </p:txBody>
      </p:sp>
      <p:sp>
        <p:nvSpPr>
          <p:cNvPr id="36" name="Rechteck: abgerundete Ecken 18">
            <a:extLst>
              <a:ext uri="{FF2B5EF4-FFF2-40B4-BE49-F238E27FC236}">
                <a16:creationId xmlns:a16="http://schemas.microsoft.com/office/drawing/2014/main" id="{35FC6571-73E9-E473-FAC4-27512A900BCE}"/>
              </a:ext>
            </a:extLst>
          </p:cNvPr>
          <p:cNvSpPr/>
          <p:nvPr/>
        </p:nvSpPr>
        <p:spPr>
          <a:xfrm>
            <a:off x="10680700" y="5044127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4007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Why does it learn so effective?</a:t>
            </a:r>
            <a:endParaRPr lang="LID4096" dirty="0"/>
          </a:p>
        </p:txBody>
      </p:sp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2FEE0CFC-6C17-8ED8-28C9-A0CB3CFC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text-data training 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unreasonably effective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we just need to look to the next word to get the cue required for parameter update.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there 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plenty of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digitalized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text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learn from.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hteck: abgerundete Ecken 10">
            <a:extLst>
              <a:ext uri="{FF2B5EF4-FFF2-40B4-BE49-F238E27FC236}">
                <a16:creationId xmlns:a16="http://schemas.microsoft.com/office/drawing/2014/main" id="{767D28DB-DA9D-3792-0E58-38EA6877A069}"/>
              </a:ext>
            </a:extLst>
          </p:cNvPr>
          <p:cNvSpPr/>
          <p:nvPr/>
        </p:nvSpPr>
        <p:spPr>
          <a:xfrm>
            <a:off x="5034023" y="4177682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2">
            <a:extLst>
              <a:ext uri="{FF2B5EF4-FFF2-40B4-BE49-F238E27FC236}">
                <a16:creationId xmlns:a16="http://schemas.microsoft.com/office/drawing/2014/main" id="{CA988DF1-0FFF-94FD-6042-E35DFB30CA5E}"/>
              </a:ext>
            </a:extLst>
          </p:cNvPr>
          <p:cNvSpPr/>
          <p:nvPr/>
        </p:nvSpPr>
        <p:spPr>
          <a:xfrm>
            <a:off x="5338522" y="4312609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4" name="Rechteck: abgerundete Ecken 15">
            <a:extLst>
              <a:ext uri="{FF2B5EF4-FFF2-40B4-BE49-F238E27FC236}">
                <a16:creationId xmlns:a16="http://schemas.microsoft.com/office/drawing/2014/main" id="{603355E4-E839-41F7-F7F1-75689E0C9639}"/>
              </a:ext>
            </a:extLst>
          </p:cNvPr>
          <p:cNvSpPr/>
          <p:nvPr/>
        </p:nvSpPr>
        <p:spPr>
          <a:xfrm>
            <a:off x="8036184" y="4177682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6">
            <a:extLst>
              <a:ext uri="{FF2B5EF4-FFF2-40B4-BE49-F238E27FC236}">
                <a16:creationId xmlns:a16="http://schemas.microsoft.com/office/drawing/2014/main" id="{5FCECB9B-91EB-049C-B385-DBC2B1D3D32B}"/>
              </a:ext>
            </a:extLst>
          </p:cNvPr>
          <p:cNvSpPr/>
          <p:nvPr/>
        </p:nvSpPr>
        <p:spPr>
          <a:xfrm>
            <a:off x="8189255" y="4312609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6" name="Rechteck: abgerundete Ecken 18">
            <a:extLst>
              <a:ext uri="{FF2B5EF4-FFF2-40B4-BE49-F238E27FC236}">
                <a16:creationId xmlns:a16="http://schemas.microsoft.com/office/drawing/2014/main" id="{52700F2A-B47F-E49F-5233-AFCC74F64519}"/>
              </a:ext>
            </a:extLst>
          </p:cNvPr>
          <p:cNvSpPr/>
          <p:nvPr/>
        </p:nvSpPr>
        <p:spPr>
          <a:xfrm>
            <a:off x="9365066" y="4177683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9">
            <a:extLst>
              <a:ext uri="{FF2B5EF4-FFF2-40B4-BE49-F238E27FC236}">
                <a16:creationId xmlns:a16="http://schemas.microsoft.com/office/drawing/2014/main" id="{8AA44321-1CE3-BC0D-C25C-6276441B51B0}"/>
              </a:ext>
            </a:extLst>
          </p:cNvPr>
          <p:cNvSpPr/>
          <p:nvPr/>
        </p:nvSpPr>
        <p:spPr>
          <a:xfrm>
            <a:off x="9518137" y="4312610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8" name="Rechteck: abgerundete Ecken 10">
            <a:extLst>
              <a:ext uri="{FF2B5EF4-FFF2-40B4-BE49-F238E27FC236}">
                <a16:creationId xmlns:a16="http://schemas.microsoft.com/office/drawing/2014/main" id="{53DD7C32-DE9E-A226-F966-B10DC32F3908}"/>
              </a:ext>
            </a:extLst>
          </p:cNvPr>
          <p:cNvSpPr/>
          <p:nvPr/>
        </p:nvSpPr>
        <p:spPr>
          <a:xfrm>
            <a:off x="6533156" y="5044128"/>
            <a:ext cx="2200070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2">
            <a:extLst>
              <a:ext uri="{FF2B5EF4-FFF2-40B4-BE49-F238E27FC236}">
                <a16:creationId xmlns:a16="http://schemas.microsoft.com/office/drawing/2014/main" id="{569553F0-10B3-8A68-6941-A4F198D6997D}"/>
              </a:ext>
            </a:extLst>
          </p:cNvPr>
          <p:cNvSpPr/>
          <p:nvPr/>
        </p:nvSpPr>
        <p:spPr>
          <a:xfrm>
            <a:off x="6667404" y="5179057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[.] [I] [love]</a:t>
            </a:r>
            <a:endParaRPr lang="LID4096" dirty="0"/>
          </a:p>
        </p:txBody>
      </p:sp>
      <p:sp>
        <p:nvSpPr>
          <p:cNvPr id="20" name="Rechteck: abgerundete Ecken 15">
            <a:extLst>
              <a:ext uri="{FF2B5EF4-FFF2-40B4-BE49-F238E27FC236}">
                <a16:creationId xmlns:a16="http://schemas.microsoft.com/office/drawing/2014/main" id="{E665BC11-1C7E-379B-D526-8A74E6234759}"/>
              </a:ext>
            </a:extLst>
          </p:cNvPr>
          <p:cNvSpPr/>
          <p:nvPr/>
        </p:nvSpPr>
        <p:spPr>
          <a:xfrm>
            <a:off x="8807846" y="5044130"/>
            <a:ext cx="179823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hteck 16">
            <a:extLst>
              <a:ext uri="{FF2B5EF4-FFF2-40B4-BE49-F238E27FC236}">
                <a16:creationId xmlns:a16="http://schemas.microsoft.com/office/drawing/2014/main" id="{47324736-1308-98A7-58FB-2F46F57CA1FB}"/>
              </a:ext>
            </a:extLst>
          </p:cNvPr>
          <p:cNvSpPr/>
          <p:nvPr/>
        </p:nvSpPr>
        <p:spPr>
          <a:xfrm>
            <a:off x="8960917" y="5179057"/>
            <a:ext cx="164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</a:t>
            </a:r>
            <a:endParaRPr lang="LID4096" dirty="0"/>
          </a:p>
        </p:txBody>
      </p:sp>
      <p:sp>
        <p:nvSpPr>
          <p:cNvPr id="36" name="Rechteck: abgerundete Ecken 18">
            <a:extLst>
              <a:ext uri="{FF2B5EF4-FFF2-40B4-BE49-F238E27FC236}">
                <a16:creationId xmlns:a16="http://schemas.microsoft.com/office/drawing/2014/main" id="{35FC6571-73E9-E473-FAC4-27512A900BCE}"/>
              </a:ext>
            </a:extLst>
          </p:cNvPr>
          <p:cNvSpPr/>
          <p:nvPr/>
        </p:nvSpPr>
        <p:spPr>
          <a:xfrm>
            <a:off x="10680700" y="5044127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690219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Why does it learn so effective?</a:t>
            </a:r>
            <a:endParaRPr lang="LID4096" dirty="0"/>
          </a:p>
        </p:txBody>
      </p:sp>
      <p:sp>
        <p:nvSpPr>
          <p:cNvPr id="40" name="Inhaltsplatzhalter 1">
            <a:extLst>
              <a:ext uri="{FF2B5EF4-FFF2-40B4-BE49-F238E27FC236}">
                <a16:creationId xmlns:a16="http://schemas.microsoft.com/office/drawing/2014/main" id="{2FEE0CFC-6C17-8ED8-28C9-A0CB3CFCD7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text-data training 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unreasonably effective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we just need to look to the next word to get the cue required for parameter update.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is known as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Unsupervised learning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Rechteck: abgerundete Ecken 10">
            <a:extLst>
              <a:ext uri="{FF2B5EF4-FFF2-40B4-BE49-F238E27FC236}">
                <a16:creationId xmlns:a16="http://schemas.microsoft.com/office/drawing/2014/main" id="{767D28DB-DA9D-3792-0E58-38EA6877A069}"/>
              </a:ext>
            </a:extLst>
          </p:cNvPr>
          <p:cNvSpPr/>
          <p:nvPr/>
        </p:nvSpPr>
        <p:spPr>
          <a:xfrm>
            <a:off x="5034023" y="4177682"/>
            <a:ext cx="2922575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Rechteck 12">
            <a:extLst>
              <a:ext uri="{FF2B5EF4-FFF2-40B4-BE49-F238E27FC236}">
                <a16:creationId xmlns:a16="http://schemas.microsoft.com/office/drawing/2014/main" id="{CA988DF1-0FFF-94FD-6042-E35DFB30CA5E}"/>
              </a:ext>
            </a:extLst>
          </p:cNvPr>
          <p:cNvSpPr/>
          <p:nvPr/>
        </p:nvSpPr>
        <p:spPr>
          <a:xfrm>
            <a:off x="5338522" y="4312609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 [.] [I]</a:t>
            </a:r>
            <a:endParaRPr lang="LID4096" dirty="0"/>
          </a:p>
        </p:txBody>
      </p:sp>
      <p:sp>
        <p:nvSpPr>
          <p:cNvPr id="14" name="Rechteck: abgerundete Ecken 15">
            <a:extLst>
              <a:ext uri="{FF2B5EF4-FFF2-40B4-BE49-F238E27FC236}">
                <a16:creationId xmlns:a16="http://schemas.microsoft.com/office/drawing/2014/main" id="{603355E4-E839-41F7-F7F1-75689E0C9639}"/>
              </a:ext>
            </a:extLst>
          </p:cNvPr>
          <p:cNvSpPr/>
          <p:nvPr/>
        </p:nvSpPr>
        <p:spPr>
          <a:xfrm>
            <a:off x="8036184" y="4177682"/>
            <a:ext cx="124101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5" name="Rechteck 16">
            <a:extLst>
              <a:ext uri="{FF2B5EF4-FFF2-40B4-BE49-F238E27FC236}">
                <a16:creationId xmlns:a16="http://schemas.microsoft.com/office/drawing/2014/main" id="{5FCECB9B-91EB-049C-B385-DBC2B1D3D32B}"/>
              </a:ext>
            </a:extLst>
          </p:cNvPr>
          <p:cNvSpPr/>
          <p:nvPr/>
        </p:nvSpPr>
        <p:spPr>
          <a:xfrm>
            <a:off x="8189255" y="4312609"/>
            <a:ext cx="10879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[love]</a:t>
            </a:r>
            <a:endParaRPr lang="LID4096" dirty="0"/>
          </a:p>
        </p:txBody>
      </p:sp>
      <p:sp>
        <p:nvSpPr>
          <p:cNvPr id="16" name="Rechteck: abgerundete Ecken 18">
            <a:extLst>
              <a:ext uri="{FF2B5EF4-FFF2-40B4-BE49-F238E27FC236}">
                <a16:creationId xmlns:a16="http://schemas.microsoft.com/office/drawing/2014/main" id="{52700F2A-B47F-E49F-5233-AFCC74F64519}"/>
              </a:ext>
            </a:extLst>
          </p:cNvPr>
          <p:cNvSpPr/>
          <p:nvPr/>
        </p:nvSpPr>
        <p:spPr>
          <a:xfrm>
            <a:off x="9365066" y="4177683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 19">
            <a:extLst>
              <a:ext uri="{FF2B5EF4-FFF2-40B4-BE49-F238E27FC236}">
                <a16:creationId xmlns:a16="http://schemas.microsoft.com/office/drawing/2014/main" id="{8AA44321-1CE3-BC0D-C25C-6276441B51B0}"/>
              </a:ext>
            </a:extLst>
          </p:cNvPr>
          <p:cNvSpPr/>
          <p:nvPr/>
        </p:nvSpPr>
        <p:spPr>
          <a:xfrm>
            <a:off x="9518137" y="4312610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8" name="Rechteck: abgerundete Ecken 10">
            <a:extLst>
              <a:ext uri="{FF2B5EF4-FFF2-40B4-BE49-F238E27FC236}">
                <a16:creationId xmlns:a16="http://schemas.microsoft.com/office/drawing/2014/main" id="{53DD7C32-DE9E-A226-F966-B10DC32F3908}"/>
              </a:ext>
            </a:extLst>
          </p:cNvPr>
          <p:cNvSpPr/>
          <p:nvPr/>
        </p:nvSpPr>
        <p:spPr>
          <a:xfrm>
            <a:off x="6533156" y="5044128"/>
            <a:ext cx="2200070" cy="7315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9" name="Rechteck 12">
            <a:extLst>
              <a:ext uri="{FF2B5EF4-FFF2-40B4-BE49-F238E27FC236}">
                <a16:creationId xmlns:a16="http://schemas.microsoft.com/office/drawing/2014/main" id="{569553F0-10B3-8A68-6941-A4F198D6997D}"/>
              </a:ext>
            </a:extLst>
          </p:cNvPr>
          <p:cNvSpPr/>
          <p:nvPr/>
        </p:nvSpPr>
        <p:spPr>
          <a:xfrm>
            <a:off x="6667404" y="5179057"/>
            <a:ext cx="260411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[.] [I] [love]</a:t>
            </a:r>
            <a:endParaRPr lang="LID4096" dirty="0"/>
          </a:p>
        </p:txBody>
      </p:sp>
      <p:sp>
        <p:nvSpPr>
          <p:cNvPr id="20" name="Rechteck: abgerundete Ecken 15">
            <a:extLst>
              <a:ext uri="{FF2B5EF4-FFF2-40B4-BE49-F238E27FC236}">
                <a16:creationId xmlns:a16="http://schemas.microsoft.com/office/drawing/2014/main" id="{E665BC11-1C7E-379B-D526-8A74E6234759}"/>
              </a:ext>
            </a:extLst>
          </p:cNvPr>
          <p:cNvSpPr/>
          <p:nvPr/>
        </p:nvSpPr>
        <p:spPr>
          <a:xfrm>
            <a:off x="8807846" y="5044130"/>
            <a:ext cx="1798234" cy="731521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1" name="Rechteck 16">
            <a:extLst>
              <a:ext uri="{FF2B5EF4-FFF2-40B4-BE49-F238E27FC236}">
                <a16:creationId xmlns:a16="http://schemas.microsoft.com/office/drawing/2014/main" id="{47324736-1308-98A7-58FB-2F46F57CA1FB}"/>
              </a:ext>
            </a:extLst>
          </p:cNvPr>
          <p:cNvSpPr/>
          <p:nvPr/>
        </p:nvSpPr>
        <p:spPr>
          <a:xfrm>
            <a:off x="8960917" y="5179057"/>
            <a:ext cx="164516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[bananas]</a:t>
            </a:r>
            <a:endParaRPr lang="LID4096" dirty="0"/>
          </a:p>
        </p:txBody>
      </p:sp>
      <p:sp>
        <p:nvSpPr>
          <p:cNvPr id="36" name="Rechteck: abgerundete Ecken 18">
            <a:extLst>
              <a:ext uri="{FF2B5EF4-FFF2-40B4-BE49-F238E27FC236}">
                <a16:creationId xmlns:a16="http://schemas.microsoft.com/office/drawing/2014/main" id="{35FC6571-73E9-E473-FAC4-27512A900BCE}"/>
              </a:ext>
            </a:extLst>
          </p:cNvPr>
          <p:cNvSpPr/>
          <p:nvPr/>
        </p:nvSpPr>
        <p:spPr>
          <a:xfrm>
            <a:off x="10680700" y="5044127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51160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large language model predicts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probability distribution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(sum is 1),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the whole set of tokens.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It reads, how does it generate? </a:t>
            </a:r>
            <a:endParaRPr lang="LID4096" dirty="0"/>
          </a:p>
        </p:txBody>
      </p:sp>
      <p:sp>
        <p:nvSpPr>
          <p:cNvPr id="12" name="Rechteck: abgerundete Ecken 18">
            <a:extLst>
              <a:ext uri="{FF2B5EF4-FFF2-40B4-BE49-F238E27FC236}">
                <a16:creationId xmlns:a16="http://schemas.microsoft.com/office/drawing/2014/main" id="{896451C1-895E-7BB5-A2EA-9B493C4FC5FC}"/>
              </a:ext>
            </a:extLst>
          </p:cNvPr>
          <p:cNvSpPr/>
          <p:nvPr/>
        </p:nvSpPr>
        <p:spPr>
          <a:xfrm>
            <a:off x="8479241" y="1162619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DFBFE9A3-7828-17BC-232C-58A89BAFF8AA}"/>
              </a:ext>
            </a:extLst>
          </p:cNvPr>
          <p:cNvSpPr/>
          <p:nvPr/>
        </p:nvSpPr>
        <p:spPr>
          <a:xfrm>
            <a:off x="8632312" y="1297546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5" name="Rechteck 20">
            <a:extLst>
              <a:ext uri="{FF2B5EF4-FFF2-40B4-BE49-F238E27FC236}">
                <a16:creationId xmlns:a16="http://schemas.microsoft.com/office/drawing/2014/main" id="{9D3F8577-5EE3-BF6D-0150-DA259184A2DF}"/>
              </a:ext>
            </a:extLst>
          </p:cNvPr>
          <p:cNvSpPr/>
          <p:nvPr/>
        </p:nvSpPr>
        <p:spPr>
          <a:xfrm>
            <a:off x="8552729" y="700952"/>
            <a:ext cx="116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FD00BB-DAEE-3E80-E116-D0EAEC4317C6}"/>
              </a:ext>
            </a:extLst>
          </p:cNvPr>
          <p:cNvCxnSpPr>
            <a:cxnSpLocks/>
          </p:cNvCxnSpPr>
          <p:nvPr/>
        </p:nvCxnSpPr>
        <p:spPr>
          <a:xfrm>
            <a:off x="6259942" y="4991100"/>
            <a:ext cx="5753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58D033-5CD7-D266-BE5B-94E2368D4637}"/>
              </a:ext>
            </a:extLst>
          </p:cNvPr>
          <p:cNvSpPr/>
          <p:nvPr/>
        </p:nvSpPr>
        <p:spPr>
          <a:xfrm>
            <a:off x="6391275" y="3876676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4E8F62-2357-F2B3-F25C-7FFCD4AA772E}"/>
              </a:ext>
            </a:extLst>
          </p:cNvPr>
          <p:cNvSpPr/>
          <p:nvPr/>
        </p:nvSpPr>
        <p:spPr>
          <a:xfrm>
            <a:off x="6543675" y="3429000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431FF-3E29-1001-4BAC-AEF44C854CCE}"/>
              </a:ext>
            </a:extLst>
          </p:cNvPr>
          <p:cNvSpPr/>
          <p:nvPr/>
        </p:nvSpPr>
        <p:spPr>
          <a:xfrm>
            <a:off x="6696075" y="4152900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66F239-0774-F245-81B8-C0F938400CBD}"/>
              </a:ext>
            </a:extLst>
          </p:cNvPr>
          <p:cNvSpPr/>
          <p:nvPr/>
        </p:nvSpPr>
        <p:spPr>
          <a:xfrm>
            <a:off x="6848475" y="3333755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6BB46-1911-DEBD-F663-38FECCDC283D}"/>
              </a:ext>
            </a:extLst>
          </p:cNvPr>
          <p:cNvSpPr/>
          <p:nvPr/>
        </p:nvSpPr>
        <p:spPr>
          <a:xfrm>
            <a:off x="7000875" y="2705100"/>
            <a:ext cx="76200" cy="2285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F3071-CF69-B14C-3353-28FBFA9EBB25}"/>
              </a:ext>
            </a:extLst>
          </p:cNvPr>
          <p:cNvSpPr/>
          <p:nvPr/>
        </p:nvSpPr>
        <p:spPr>
          <a:xfrm>
            <a:off x="71532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0B7D06-AF76-CED3-F6C4-9AE8507FA352}"/>
              </a:ext>
            </a:extLst>
          </p:cNvPr>
          <p:cNvSpPr/>
          <p:nvPr/>
        </p:nvSpPr>
        <p:spPr>
          <a:xfrm>
            <a:off x="73056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9DC6-3AD9-4781-87ED-B236DF34DA9C}"/>
              </a:ext>
            </a:extLst>
          </p:cNvPr>
          <p:cNvSpPr/>
          <p:nvPr/>
        </p:nvSpPr>
        <p:spPr>
          <a:xfrm>
            <a:off x="7458075" y="4057652"/>
            <a:ext cx="74183" cy="9334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1BCA4-1E27-ECE8-2EEA-5835B4837521}"/>
              </a:ext>
            </a:extLst>
          </p:cNvPr>
          <p:cNvSpPr/>
          <p:nvPr/>
        </p:nvSpPr>
        <p:spPr>
          <a:xfrm>
            <a:off x="7610475" y="3876676"/>
            <a:ext cx="74183" cy="11144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0718D-A8F1-252F-9B99-F05096414A4F}"/>
              </a:ext>
            </a:extLst>
          </p:cNvPr>
          <p:cNvSpPr/>
          <p:nvPr/>
        </p:nvSpPr>
        <p:spPr>
          <a:xfrm>
            <a:off x="77628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5805D9-80A2-EEE3-5E4F-5B45B55DF9A7}"/>
              </a:ext>
            </a:extLst>
          </p:cNvPr>
          <p:cNvSpPr/>
          <p:nvPr/>
        </p:nvSpPr>
        <p:spPr>
          <a:xfrm>
            <a:off x="7915275" y="3701502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5E03E0-6C99-6DDD-DD71-4BE22BAC674D}"/>
              </a:ext>
            </a:extLst>
          </p:cNvPr>
          <p:cNvSpPr/>
          <p:nvPr/>
        </p:nvSpPr>
        <p:spPr>
          <a:xfrm>
            <a:off x="80676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19153D-D386-FA23-11B8-0E23023500C9}"/>
              </a:ext>
            </a:extLst>
          </p:cNvPr>
          <p:cNvSpPr/>
          <p:nvPr/>
        </p:nvSpPr>
        <p:spPr>
          <a:xfrm>
            <a:off x="82200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B3880-3CE2-0634-C806-32747083D52D}"/>
              </a:ext>
            </a:extLst>
          </p:cNvPr>
          <p:cNvSpPr/>
          <p:nvPr/>
        </p:nvSpPr>
        <p:spPr>
          <a:xfrm>
            <a:off x="8372475" y="3701501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37F19B-7A77-6FC1-9DFC-D0EA508DB726}"/>
              </a:ext>
            </a:extLst>
          </p:cNvPr>
          <p:cNvSpPr/>
          <p:nvPr/>
        </p:nvSpPr>
        <p:spPr>
          <a:xfrm>
            <a:off x="85248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9E7D06-757E-3DC0-FCD4-1EA0D787A7B0}"/>
              </a:ext>
            </a:extLst>
          </p:cNvPr>
          <p:cNvSpPr/>
          <p:nvPr/>
        </p:nvSpPr>
        <p:spPr>
          <a:xfrm>
            <a:off x="8677275" y="4484218"/>
            <a:ext cx="74183" cy="5068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1B199-591A-7153-737F-5C804EF0D44C}"/>
              </a:ext>
            </a:extLst>
          </p:cNvPr>
          <p:cNvSpPr/>
          <p:nvPr/>
        </p:nvSpPr>
        <p:spPr>
          <a:xfrm>
            <a:off x="8829675" y="3642970"/>
            <a:ext cx="74183" cy="13481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BF7348-F538-91A0-6B0B-ADB0CA3A19B9}"/>
              </a:ext>
            </a:extLst>
          </p:cNvPr>
          <p:cNvSpPr/>
          <p:nvPr/>
        </p:nvSpPr>
        <p:spPr>
          <a:xfrm>
            <a:off x="8982075" y="4259577"/>
            <a:ext cx="74183" cy="731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7FC823-A877-1D52-7914-053D1059FD20}"/>
              </a:ext>
            </a:extLst>
          </p:cNvPr>
          <p:cNvSpPr/>
          <p:nvPr/>
        </p:nvSpPr>
        <p:spPr>
          <a:xfrm>
            <a:off x="9139814" y="3876675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693F95-4CC9-6F71-62C8-9F6A145E4A13}"/>
              </a:ext>
            </a:extLst>
          </p:cNvPr>
          <p:cNvSpPr/>
          <p:nvPr/>
        </p:nvSpPr>
        <p:spPr>
          <a:xfrm>
            <a:off x="9292214" y="3428999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FBEE0B-82AA-D86F-5DE9-02B14038746B}"/>
              </a:ext>
            </a:extLst>
          </p:cNvPr>
          <p:cNvSpPr/>
          <p:nvPr/>
        </p:nvSpPr>
        <p:spPr>
          <a:xfrm>
            <a:off x="9444614" y="4152899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DB9B1A-D841-BC16-4834-B59BCDC2EA35}"/>
              </a:ext>
            </a:extLst>
          </p:cNvPr>
          <p:cNvSpPr/>
          <p:nvPr/>
        </p:nvSpPr>
        <p:spPr>
          <a:xfrm>
            <a:off x="9597014" y="3333754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E55D8D-5E2B-7A6B-47FE-8554715A1C37}"/>
              </a:ext>
            </a:extLst>
          </p:cNvPr>
          <p:cNvSpPr/>
          <p:nvPr/>
        </p:nvSpPr>
        <p:spPr>
          <a:xfrm>
            <a:off x="9749414" y="3060089"/>
            <a:ext cx="74183" cy="1931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51DAA6-4E9D-462C-35D2-8BE2291C2C77}"/>
              </a:ext>
            </a:extLst>
          </p:cNvPr>
          <p:cNvGrpSpPr/>
          <p:nvPr/>
        </p:nvGrpSpPr>
        <p:grpSpPr>
          <a:xfrm flipH="1">
            <a:off x="9901814" y="3642969"/>
            <a:ext cx="1902983" cy="1348129"/>
            <a:chOff x="9901814" y="3642969"/>
            <a:chExt cx="1902983" cy="134812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E5F66E-E5BF-620C-34C0-1CD4126DBDC0}"/>
                </a:ext>
              </a:extLst>
            </p:cNvPr>
            <p:cNvSpPr/>
            <p:nvPr/>
          </p:nvSpPr>
          <p:spPr>
            <a:xfrm>
              <a:off x="99018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DA98DC-5EA4-5BA8-1F98-30F6F1195940}"/>
                </a:ext>
              </a:extLst>
            </p:cNvPr>
            <p:cNvSpPr/>
            <p:nvPr/>
          </p:nvSpPr>
          <p:spPr>
            <a:xfrm>
              <a:off x="100542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B7D71C-9C46-8D11-D14A-DD80D1C763E7}"/>
                </a:ext>
              </a:extLst>
            </p:cNvPr>
            <p:cNvSpPr/>
            <p:nvPr/>
          </p:nvSpPr>
          <p:spPr>
            <a:xfrm>
              <a:off x="10206614" y="4057651"/>
              <a:ext cx="74183" cy="9334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A95E0A9-C42A-0920-0512-15FEF529C0B5}"/>
                </a:ext>
              </a:extLst>
            </p:cNvPr>
            <p:cNvSpPr/>
            <p:nvPr/>
          </p:nvSpPr>
          <p:spPr>
            <a:xfrm>
              <a:off x="10359014" y="3876675"/>
              <a:ext cx="74183" cy="11144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4EC66D4-6292-AD96-DFA8-A95960C00043}"/>
                </a:ext>
              </a:extLst>
            </p:cNvPr>
            <p:cNvSpPr/>
            <p:nvPr/>
          </p:nvSpPr>
          <p:spPr>
            <a:xfrm>
              <a:off x="105114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4D81E0-523C-D723-1584-B376FD3E2EC4}"/>
                </a:ext>
              </a:extLst>
            </p:cNvPr>
            <p:cNvSpPr/>
            <p:nvPr/>
          </p:nvSpPr>
          <p:spPr>
            <a:xfrm>
              <a:off x="10663814" y="3701501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5A876E7-0C44-0677-0E5D-5D3510BB3B0E}"/>
                </a:ext>
              </a:extLst>
            </p:cNvPr>
            <p:cNvSpPr/>
            <p:nvPr/>
          </p:nvSpPr>
          <p:spPr>
            <a:xfrm>
              <a:off x="108162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D5BDDD-FB03-E1A8-CFFB-A086BF2BD5BC}"/>
                </a:ext>
              </a:extLst>
            </p:cNvPr>
            <p:cNvSpPr/>
            <p:nvPr/>
          </p:nvSpPr>
          <p:spPr>
            <a:xfrm>
              <a:off x="109686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0F714EE-B604-1CC0-233B-2BE117A628AE}"/>
                </a:ext>
              </a:extLst>
            </p:cNvPr>
            <p:cNvSpPr/>
            <p:nvPr/>
          </p:nvSpPr>
          <p:spPr>
            <a:xfrm>
              <a:off x="11121014" y="3701500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B6ECD0-F8A2-44DC-A75A-89A7089B8CF2}"/>
                </a:ext>
              </a:extLst>
            </p:cNvPr>
            <p:cNvSpPr/>
            <p:nvPr/>
          </p:nvSpPr>
          <p:spPr>
            <a:xfrm>
              <a:off x="112734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BA36E-3F7A-E278-A996-34655B07408B}"/>
                </a:ext>
              </a:extLst>
            </p:cNvPr>
            <p:cNvSpPr/>
            <p:nvPr/>
          </p:nvSpPr>
          <p:spPr>
            <a:xfrm>
              <a:off x="11425814" y="4484217"/>
              <a:ext cx="74183" cy="5068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08D225-2280-1A99-EB1A-C03877179084}"/>
                </a:ext>
              </a:extLst>
            </p:cNvPr>
            <p:cNvSpPr/>
            <p:nvPr/>
          </p:nvSpPr>
          <p:spPr>
            <a:xfrm>
              <a:off x="11578214" y="3642969"/>
              <a:ext cx="74183" cy="134812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45876DE-7FE2-508B-508C-F6CE1B22E402}"/>
                </a:ext>
              </a:extLst>
            </p:cNvPr>
            <p:cNvSpPr/>
            <p:nvPr/>
          </p:nvSpPr>
          <p:spPr>
            <a:xfrm>
              <a:off x="11730614" y="4259576"/>
              <a:ext cx="74183" cy="7315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5" name="Rechteck 20">
            <a:extLst>
              <a:ext uri="{FF2B5EF4-FFF2-40B4-BE49-F238E27FC236}">
                <a16:creationId xmlns:a16="http://schemas.microsoft.com/office/drawing/2014/main" id="{E1344A08-0226-F275-2889-512668329219}"/>
              </a:ext>
            </a:extLst>
          </p:cNvPr>
          <p:cNvSpPr/>
          <p:nvPr/>
        </p:nvSpPr>
        <p:spPr>
          <a:xfrm>
            <a:off x="7493520" y="5017138"/>
            <a:ext cx="3871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tokens in the model’s vocabulary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8698733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Usually, the token with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highest probability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chosen.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It reads, how does it generate? </a:t>
            </a:r>
            <a:endParaRPr lang="LID4096" dirty="0"/>
          </a:p>
        </p:txBody>
      </p:sp>
      <p:sp>
        <p:nvSpPr>
          <p:cNvPr id="12" name="Rechteck: abgerundete Ecken 18">
            <a:extLst>
              <a:ext uri="{FF2B5EF4-FFF2-40B4-BE49-F238E27FC236}">
                <a16:creationId xmlns:a16="http://schemas.microsoft.com/office/drawing/2014/main" id="{896451C1-895E-7BB5-A2EA-9B493C4FC5FC}"/>
              </a:ext>
            </a:extLst>
          </p:cNvPr>
          <p:cNvSpPr/>
          <p:nvPr/>
        </p:nvSpPr>
        <p:spPr>
          <a:xfrm>
            <a:off x="8479241" y="1162619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DFBFE9A3-7828-17BC-232C-58A89BAFF8AA}"/>
              </a:ext>
            </a:extLst>
          </p:cNvPr>
          <p:cNvSpPr/>
          <p:nvPr/>
        </p:nvSpPr>
        <p:spPr>
          <a:xfrm>
            <a:off x="8632312" y="1297546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5" name="Rechteck 20">
            <a:extLst>
              <a:ext uri="{FF2B5EF4-FFF2-40B4-BE49-F238E27FC236}">
                <a16:creationId xmlns:a16="http://schemas.microsoft.com/office/drawing/2014/main" id="{9D3F8577-5EE3-BF6D-0150-DA259184A2DF}"/>
              </a:ext>
            </a:extLst>
          </p:cNvPr>
          <p:cNvSpPr/>
          <p:nvPr/>
        </p:nvSpPr>
        <p:spPr>
          <a:xfrm>
            <a:off x="8552729" y="700952"/>
            <a:ext cx="116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FD00BB-DAEE-3E80-E116-D0EAEC4317C6}"/>
              </a:ext>
            </a:extLst>
          </p:cNvPr>
          <p:cNvCxnSpPr>
            <a:cxnSpLocks/>
          </p:cNvCxnSpPr>
          <p:nvPr/>
        </p:nvCxnSpPr>
        <p:spPr>
          <a:xfrm>
            <a:off x="6259942" y="4991100"/>
            <a:ext cx="5753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58D033-5CD7-D266-BE5B-94E2368D4637}"/>
              </a:ext>
            </a:extLst>
          </p:cNvPr>
          <p:cNvSpPr/>
          <p:nvPr/>
        </p:nvSpPr>
        <p:spPr>
          <a:xfrm>
            <a:off x="6391275" y="3876676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4E8F62-2357-F2B3-F25C-7FFCD4AA772E}"/>
              </a:ext>
            </a:extLst>
          </p:cNvPr>
          <p:cNvSpPr/>
          <p:nvPr/>
        </p:nvSpPr>
        <p:spPr>
          <a:xfrm>
            <a:off x="6543675" y="3429000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431FF-3E29-1001-4BAC-AEF44C854CCE}"/>
              </a:ext>
            </a:extLst>
          </p:cNvPr>
          <p:cNvSpPr/>
          <p:nvPr/>
        </p:nvSpPr>
        <p:spPr>
          <a:xfrm>
            <a:off x="6696075" y="4152900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66F239-0774-F245-81B8-C0F938400CBD}"/>
              </a:ext>
            </a:extLst>
          </p:cNvPr>
          <p:cNvSpPr/>
          <p:nvPr/>
        </p:nvSpPr>
        <p:spPr>
          <a:xfrm>
            <a:off x="6848475" y="3333755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6BB46-1911-DEBD-F663-38FECCDC283D}"/>
              </a:ext>
            </a:extLst>
          </p:cNvPr>
          <p:cNvSpPr/>
          <p:nvPr/>
        </p:nvSpPr>
        <p:spPr>
          <a:xfrm>
            <a:off x="7000875" y="2705100"/>
            <a:ext cx="76200" cy="2285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F3071-CF69-B14C-3353-28FBFA9EBB25}"/>
              </a:ext>
            </a:extLst>
          </p:cNvPr>
          <p:cNvSpPr/>
          <p:nvPr/>
        </p:nvSpPr>
        <p:spPr>
          <a:xfrm>
            <a:off x="71532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0B7D06-AF76-CED3-F6C4-9AE8507FA352}"/>
              </a:ext>
            </a:extLst>
          </p:cNvPr>
          <p:cNvSpPr/>
          <p:nvPr/>
        </p:nvSpPr>
        <p:spPr>
          <a:xfrm>
            <a:off x="73056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9DC6-3AD9-4781-87ED-B236DF34DA9C}"/>
              </a:ext>
            </a:extLst>
          </p:cNvPr>
          <p:cNvSpPr/>
          <p:nvPr/>
        </p:nvSpPr>
        <p:spPr>
          <a:xfrm>
            <a:off x="7458075" y="4057652"/>
            <a:ext cx="74183" cy="9334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1BCA4-1E27-ECE8-2EEA-5835B4837521}"/>
              </a:ext>
            </a:extLst>
          </p:cNvPr>
          <p:cNvSpPr/>
          <p:nvPr/>
        </p:nvSpPr>
        <p:spPr>
          <a:xfrm>
            <a:off x="7610475" y="3876676"/>
            <a:ext cx="74183" cy="11144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0718D-A8F1-252F-9B99-F05096414A4F}"/>
              </a:ext>
            </a:extLst>
          </p:cNvPr>
          <p:cNvSpPr/>
          <p:nvPr/>
        </p:nvSpPr>
        <p:spPr>
          <a:xfrm>
            <a:off x="77628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5805D9-80A2-EEE3-5E4F-5B45B55DF9A7}"/>
              </a:ext>
            </a:extLst>
          </p:cNvPr>
          <p:cNvSpPr/>
          <p:nvPr/>
        </p:nvSpPr>
        <p:spPr>
          <a:xfrm>
            <a:off x="7915275" y="3701502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5E03E0-6C99-6DDD-DD71-4BE22BAC674D}"/>
              </a:ext>
            </a:extLst>
          </p:cNvPr>
          <p:cNvSpPr/>
          <p:nvPr/>
        </p:nvSpPr>
        <p:spPr>
          <a:xfrm>
            <a:off x="80676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19153D-D386-FA23-11B8-0E23023500C9}"/>
              </a:ext>
            </a:extLst>
          </p:cNvPr>
          <p:cNvSpPr/>
          <p:nvPr/>
        </p:nvSpPr>
        <p:spPr>
          <a:xfrm>
            <a:off x="82200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B3880-3CE2-0634-C806-32747083D52D}"/>
              </a:ext>
            </a:extLst>
          </p:cNvPr>
          <p:cNvSpPr/>
          <p:nvPr/>
        </p:nvSpPr>
        <p:spPr>
          <a:xfrm>
            <a:off x="8372475" y="3701501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37F19B-7A77-6FC1-9DFC-D0EA508DB726}"/>
              </a:ext>
            </a:extLst>
          </p:cNvPr>
          <p:cNvSpPr/>
          <p:nvPr/>
        </p:nvSpPr>
        <p:spPr>
          <a:xfrm>
            <a:off x="85248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9E7D06-757E-3DC0-FCD4-1EA0D787A7B0}"/>
              </a:ext>
            </a:extLst>
          </p:cNvPr>
          <p:cNvSpPr/>
          <p:nvPr/>
        </p:nvSpPr>
        <p:spPr>
          <a:xfrm>
            <a:off x="8677275" y="4484218"/>
            <a:ext cx="74183" cy="5068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1B199-591A-7153-737F-5C804EF0D44C}"/>
              </a:ext>
            </a:extLst>
          </p:cNvPr>
          <p:cNvSpPr/>
          <p:nvPr/>
        </p:nvSpPr>
        <p:spPr>
          <a:xfrm>
            <a:off x="8829675" y="3642970"/>
            <a:ext cx="74183" cy="13481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BF7348-F538-91A0-6B0B-ADB0CA3A19B9}"/>
              </a:ext>
            </a:extLst>
          </p:cNvPr>
          <p:cNvSpPr/>
          <p:nvPr/>
        </p:nvSpPr>
        <p:spPr>
          <a:xfrm>
            <a:off x="8982075" y="4259577"/>
            <a:ext cx="74183" cy="731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7FC823-A877-1D52-7914-053D1059FD20}"/>
              </a:ext>
            </a:extLst>
          </p:cNvPr>
          <p:cNvSpPr/>
          <p:nvPr/>
        </p:nvSpPr>
        <p:spPr>
          <a:xfrm>
            <a:off x="9139814" y="3876675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693F95-4CC9-6F71-62C8-9F6A145E4A13}"/>
              </a:ext>
            </a:extLst>
          </p:cNvPr>
          <p:cNvSpPr/>
          <p:nvPr/>
        </p:nvSpPr>
        <p:spPr>
          <a:xfrm>
            <a:off x="9292214" y="3428999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FBEE0B-82AA-D86F-5DE9-02B14038746B}"/>
              </a:ext>
            </a:extLst>
          </p:cNvPr>
          <p:cNvSpPr/>
          <p:nvPr/>
        </p:nvSpPr>
        <p:spPr>
          <a:xfrm>
            <a:off x="9444614" y="4152899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DB9B1A-D841-BC16-4834-B59BCDC2EA35}"/>
              </a:ext>
            </a:extLst>
          </p:cNvPr>
          <p:cNvSpPr/>
          <p:nvPr/>
        </p:nvSpPr>
        <p:spPr>
          <a:xfrm>
            <a:off x="9597014" y="3333754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E55D8D-5E2B-7A6B-47FE-8554715A1C37}"/>
              </a:ext>
            </a:extLst>
          </p:cNvPr>
          <p:cNvSpPr/>
          <p:nvPr/>
        </p:nvSpPr>
        <p:spPr>
          <a:xfrm>
            <a:off x="9749414" y="3060089"/>
            <a:ext cx="74183" cy="1931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51DAA6-4E9D-462C-35D2-8BE2291C2C77}"/>
              </a:ext>
            </a:extLst>
          </p:cNvPr>
          <p:cNvGrpSpPr/>
          <p:nvPr/>
        </p:nvGrpSpPr>
        <p:grpSpPr>
          <a:xfrm flipH="1">
            <a:off x="9901814" y="3642969"/>
            <a:ext cx="1902983" cy="1348129"/>
            <a:chOff x="9901814" y="3642969"/>
            <a:chExt cx="1902983" cy="134812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E5F66E-E5BF-620C-34C0-1CD4126DBDC0}"/>
                </a:ext>
              </a:extLst>
            </p:cNvPr>
            <p:cNvSpPr/>
            <p:nvPr/>
          </p:nvSpPr>
          <p:spPr>
            <a:xfrm>
              <a:off x="99018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DA98DC-5EA4-5BA8-1F98-30F6F1195940}"/>
                </a:ext>
              </a:extLst>
            </p:cNvPr>
            <p:cNvSpPr/>
            <p:nvPr/>
          </p:nvSpPr>
          <p:spPr>
            <a:xfrm>
              <a:off x="100542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B7D71C-9C46-8D11-D14A-DD80D1C763E7}"/>
                </a:ext>
              </a:extLst>
            </p:cNvPr>
            <p:cNvSpPr/>
            <p:nvPr/>
          </p:nvSpPr>
          <p:spPr>
            <a:xfrm>
              <a:off x="10206614" y="4057651"/>
              <a:ext cx="74183" cy="9334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A95E0A9-C42A-0920-0512-15FEF529C0B5}"/>
                </a:ext>
              </a:extLst>
            </p:cNvPr>
            <p:cNvSpPr/>
            <p:nvPr/>
          </p:nvSpPr>
          <p:spPr>
            <a:xfrm>
              <a:off x="10359014" y="3876675"/>
              <a:ext cx="74183" cy="11144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4EC66D4-6292-AD96-DFA8-A95960C00043}"/>
                </a:ext>
              </a:extLst>
            </p:cNvPr>
            <p:cNvSpPr/>
            <p:nvPr/>
          </p:nvSpPr>
          <p:spPr>
            <a:xfrm>
              <a:off x="105114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4D81E0-523C-D723-1584-B376FD3E2EC4}"/>
                </a:ext>
              </a:extLst>
            </p:cNvPr>
            <p:cNvSpPr/>
            <p:nvPr/>
          </p:nvSpPr>
          <p:spPr>
            <a:xfrm>
              <a:off x="10663814" y="3701501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5A876E7-0C44-0677-0E5D-5D3510BB3B0E}"/>
                </a:ext>
              </a:extLst>
            </p:cNvPr>
            <p:cNvSpPr/>
            <p:nvPr/>
          </p:nvSpPr>
          <p:spPr>
            <a:xfrm>
              <a:off x="108162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D5BDDD-FB03-E1A8-CFFB-A086BF2BD5BC}"/>
                </a:ext>
              </a:extLst>
            </p:cNvPr>
            <p:cNvSpPr/>
            <p:nvPr/>
          </p:nvSpPr>
          <p:spPr>
            <a:xfrm>
              <a:off x="109686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0F714EE-B604-1CC0-233B-2BE117A628AE}"/>
                </a:ext>
              </a:extLst>
            </p:cNvPr>
            <p:cNvSpPr/>
            <p:nvPr/>
          </p:nvSpPr>
          <p:spPr>
            <a:xfrm>
              <a:off x="11121014" y="3701500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B6ECD0-F8A2-44DC-A75A-89A7089B8CF2}"/>
                </a:ext>
              </a:extLst>
            </p:cNvPr>
            <p:cNvSpPr/>
            <p:nvPr/>
          </p:nvSpPr>
          <p:spPr>
            <a:xfrm>
              <a:off x="112734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BA36E-3F7A-E278-A996-34655B07408B}"/>
                </a:ext>
              </a:extLst>
            </p:cNvPr>
            <p:cNvSpPr/>
            <p:nvPr/>
          </p:nvSpPr>
          <p:spPr>
            <a:xfrm>
              <a:off x="11425814" y="4484217"/>
              <a:ext cx="74183" cy="5068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08D225-2280-1A99-EB1A-C03877179084}"/>
                </a:ext>
              </a:extLst>
            </p:cNvPr>
            <p:cNvSpPr/>
            <p:nvPr/>
          </p:nvSpPr>
          <p:spPr>
            <a:xfrm>
              <a:off x="11578214" y="3642969"/>
              <a:ext cx="74183" cy="134812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45876DE-7FE2-508B-508C-F6CE1B22E402}"/>
                </a:ext>
              </a:extLst>
            </p:cNvPr>
            <p:cNvSpPr/>
            <p:nvPr/>
          </p:nvSpPr>
          <p:spPr>
            <a:xfrm>
              <a:off x="11730614" y="4259576"/>
              <a:ext cx="74183" cy="7315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30DF096-E580-C19F-2283-670574DE5F85}"/>
              </a:ext>
            </a:extLst>
          </p:cNvPr>
          <p:cNvSpPr txBox="1"/>
          <p:nvPr/>
        </p:nvSpPr>
        <p:spPr>
          <a:xfrm>
            <a:off x="6890296" y="2190036"/>
            <a:ext cx="170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nanas </a:t>
            </a:r>
            <a:endParaRPr lang="de-DE" dirty="0"/>
          </a:p>
        </p:txBody>
      </p:sp>
      <p:sp>
        <p:nvSpPr>
          <p:cNvPr id="95" name="Rechteck 20">
            <a:extLst>
              <a:ext uri="{FF2B5EF4-FFF2-40B4-BE49-F238E27FC236}">
                <a16:creationId xmlns:a16="http://schemas.microsoft.com/office/drawing/2014/main" id="{E1344A08-0226-F275-2889-512668329219}"/>
              </a:ext>
            </a:extLst>
          </p:cNvPr>
          <p:cNvSpPr/>
          <p:nvPr/>
        </p:nvSpPr>
        <p:spPr>
          <a:xfrm>
            <a:off x="7493520" y="5017138"/>
            <a:ext cx="3871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tokens in the model’s vocabulary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3112463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Usually, the token with the highest probability is chosen.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non-determinism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introduced when selecting a token according to the probabilities.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It reads, how does it generate? </a:t>
            </a:r>
            <a:endParaRPr lang="LID4096" dirty="0"/>
          </a:p>
        </p:txBody>
      </p:sp>
      <p:sp>
        <p:nvSpPr>
          <p:cNvPr id="12" name="Rechteck: abgerundete Ecken 18">
            <a:extLst>
              <a:ext uri="{FF2B5EF4-FFF2-40B4-BE49-F238E27FC236}">
                <a16:creationId xmlns:a16="http://schemas.microsoft.com/office/drawing/2014/main" id="{896451C1-895E-7BB5-A2EA-9B493C4FC5FC}"/>
              </a:ext>
            </a:extLst>
          </p:cNvPr>
          <p:cNvSpPr/>
          <p:nvPr/>
        </p:nvSpPr>
        <p:spPr>
          <a:xfrm>
            <a:off x="8479241" y="1162619"/>
            <a:ext cx="1241014" cy="731521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Rechteck 19">
            <a:extLst>
              <a:ext uri="{FF2B5EF4-FFF2-40B4-BE49-F238E27FC236}">
                <a16:creationId xmlns:a16="http://schemas.microsoft.com/office/drawing/2014/main" id="{DFBFE9A3-7828-17BC-232C-58A89BAFF8AA}"/>
              </a:ext>
            </a:extLst>
          </p:cNvPr>
          <p:cNvSpPr/>
          <p:nvPr/>
        </p:nvSpPr>
        <p:spPr>
          <a:xfrm>
            <a:off x="8632312" y="1297546"/>
            <a:ext cx="934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  [ ]</a:t>
            </a:r>
            <a:endParaRPr lang="LID4096" dirty="0"/>
          </a:p>
        </p:txBody>
      </p:sp>
      <p:sp>
        <p:nvSpPr>
          <p:cNvPr id="15" name="Rechteck 20">
            <a:extLst>
              <a:ext uri="{FF2B5EF4-FFF2-40B4-BE49-F238E27FC236}">
                <a16:creationId xmlns:a16="http://schemas.microsoft.com/office/drawing/2014/main" id="{9D3F8577-5EE3-BF6D-0150-DA259184A2DF}"/>
              </a:ext>
            </a:extLst>
          </p:cNvPr>
          <p:cNvSpPr/>
          <p:nvPr/>
        </p:nvSpPr>
        <p:spPr>
          <a:xfrm>
            <a:off x="8552729" y="700952"/>
            <a:ext cx="11675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target</a:t>
            </a:r>
            <a:endParaRPr lang="LID4096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FD00BB-DAEE-3E80-E116-D0EAEC4317C6}"/>
              </a:ext>
            </a:extLst>
          </p:cNvPr>
          <p:cNvCxnSpPr>
            <a:cxnSpLocks/>
          </p:cNvCxnSpPr>
          <p:nvPr/>
        </p:nvCxnSpPr>
        <p:spPr>
          <a:xfrm>
            <a:off x="6259942" y="4991100"/>
            <a:ext cx="5753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058D033-5CD7-D266-BE5B-94E2368D4637}"/>
              </a:ext>
            </a:extLst>
          </p:cNvPr>
          <p:cNvSpPr/>
          <p:nvPr/>
        </p:nvSpPr>
        <p:spPr>
          <a:xfrm>
            <a:off x="6391275" y="3876676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B4E8F62-2357-F2B3-F25C-7FFCD4AA772E}"/>
              </a:ext>
            </a:extLst>
          </p:cNvPr>
          <p:cNvSpPr/>
          <p:nvPr/>
        </p:nvSpPr>
        <p:spPr>
          <a:xfrm>
            <a:off x="6543675" y="3429000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0431FF-3E29-1001-4BAC-AEF44C854CCE}"/>
              </a:ext>
            </a:extLst>
          </p:cNvPr>
          <p:cNvSpPr/>
          <p:nvPr/>
        </p:nvSpPr>
        <p:spPr>
          <a:xfrm>
            <a:off x="6696075" y="4152900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566F239-0774-F245-81B8-C0F938400CBD}"/>
              </a:ext>
            </a:extLst>
          </p:cNvPr>
          <p:cNvSpPr/>
          <p:nvPr/>
        </p:nvSpPr>
        <p:spPr>
          <a:xfrm>
            <a:off x="6848475" y="3333755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9A6BB46-1911-DEBD-F663-38FECCDC283D}"/>
              </a:ext>
            </a:extLst>
          </p:cNvPr>
          <p:cNvSpPr/>
          <p:nvPr/>
        </p:nvSpPr>
        <p:spPr>
          <a:xfrm>
            <a:off x="7000875" y="2705100"/>
            <a:ext cx="76200" cy="22859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93F3071-CF69-B14C-3353-28FBFA9EBB25}"/>
              </a:ext>
            </a:extLst>
          </p:cNvPr>
          <p:cNvSpPr/>
          <p:nvPr/>
        </p:nvSpPr>
        <p:spPr>
          <a:xfrm>
            <a:off x="71532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40B7D06-AF76-CED3-F6C4-9AE8507FA352}"/>
              </a:ext>
            </a:extLst>
          </p:cNvPr>
          <p:cNvSpPr/>
          <p:nvPr/>
        </p:nvSpPr>
        <p:spPr>
          <a:xfrm>
            <a:off x="73056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00E9DC6-3AD9-4781-87ED-B236DF34DA9C}"/>
              </a:ext>
            </a:extLst>
          </p:cNvPr>
          <p:cNvSpPr/>
          <p:nvPr/>
        </p:nvSpPr>
        <p:spPr>
          <a:xfrm>
            <a:off x="7458075" y="4057652"/>
            <a:ext cx="74183" cy="93344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321BCA4-1E27-ECE8-2EEA-5835B4837521}"/>
              </a:ext>
            </a:extLst>
          </p:cNvPr>
          <p:cNvSpPr/>
          <p:nvPr/>
        </p:nvSpPr>
        <p:spPr>
          <a:xfrm>
            <a:off x="7610475" y="3876676"/>
            <a:ext cx="74183" cy="11144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10718D-A8F1-252F-9B99-F05096414A4F}"/>
              </a:ext>
            </a:extLst>
          </p:cNvPr>
          <p:cNvSpPr/>
          <p:nvPr/>
        </p:nvSpPr>
        <p:spPr>
          <a:xfrm>
            <a:off x="77628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5805D9-80A2-EEE3-5E4F-5B45B55DF9A7}"/>
              </a:ext>
            </a:extLst>
          </p:cNvPr>
          <p:cNvSpPr/>
          <p:nvPr/>
        </p:nvSpPr>
        <p:spPr>
          <a:xfrm>
            <a:off x="7915275" y="3701502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85E03E0-6C99-6DDD-DD71-4BE22BAC674D}"/>
              </a:ext>
            </a:extLst>
          </p:cNvPr>
          <p:cNvSpPr/>
          <p:nvPr/>
        </p:nvSpPr>
        <p:spPr>
          <a:xfrm>
            <a:off x="8067675" y="4229105"/>
            <a:ext cx="74183" cy="76199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819153D-D386-FA23-11B8-0E23023500C9}"/>
              </a:ext>
            </a:extLst>
          </p:cNvPr>
          <p:cNvSpPr/>
          <p:nvPr/>
        </p:nvSpPr>
        <p:spPr>
          <a:xfrm>
            <a:off x="8220075" y="4367177"/>
            <a:ext cx="74183" cy="6239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DCB3880-3CE2-0634-C806-32747083D52D}"/>
              </a:ext>
            </a:extLst>
          </p:cNvPr>
          <p:cNvSpPr/>
          <p:nvPr/>
        </p:nvSpPr>
        <p:spPr>
          <a:xfrm>
            <a:off x="8372475" y="3701501"/>
            <a:ext cx="74183" cy="128959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637F19B-7A77-6FC1-9DFC-D0EA508DB726}"/>
              </a:ext>
            </a:extLst>
          </p:cNvPr>
          <p:cNvSpPr/>
          <p:nvPr/>
        </p:nvSpPr>
        <p:spPr>
          <a:xfrm>
            <a:off x="8524875" y="4724400"/>
            <a:ext cx="74183" cy="2666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9E7D06-757E-3DC0-FCD4-1EA0D787A7B0}"/>
              </a:ext>
            </a:extLst>
          </p:cNvPr>
          <p:cNvSpPr/>
          <p:nvPr/>
        </p:nvSpPr>
        <p:spPr>
          <a:xfrm>
            <a:off x="8677275" y="4484218"/>
            <a:ext cx="74183" cy="506881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AE1B199-591A-7153-737F-5C804EF0D44C}"/>
              </a:ext>
            </a:extLst>
          </p:cNvPr>
          <p:cNvSpPr/>
          <p:nvPr/>
        </p:nvSpPr>
        <p:spPr>
          <a:xfrm>
            <a:off x="8829675" y="3642970"/>
            <a:ext cx="74183" cy="134812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BF7348-F538-91A0-6B0B-ADB0CA3A19B9}"/>
              </a:ext>
            </a:extLst>
          </p:cNvPr>
          <p:cNvSpPr/>
          <p:nvPr/>
        </p:nvSpPr>
        <p:spPr>
          <a:xfrm>
            <a:off x="8982075" y="4259577"/>
            <a:ext cx="74183" cy="73152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17FC823-A877-1D52-7914-053D1059FD20}"/>
              </a:ext>
            </a:extLst>
          </p:cNvPr>
          <p:cNvSpPr/>
          <p:nvPr/>
        </p:nvSpPr>
        <p:spPr>
          <a:xfrm>
            <a:off x="9139814" y="3876675"/>
            <a:ext cx="74183" cy="111442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93693F95-4CC9-6F71-62C8-9F6A145E4A13}"/>
              </a:ext>
            </a:extLst>
          </p:cNvPr>
          <p:cNvSpPr/>
          <p:nvPr/>
        </p:nvSpPr>
        <p:spPr>
          <a:xfrm>
            <a:off x="9292214" y="3428999"/>
            <a:ext cx="74183" cy="156209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8FBEE0B-82AA-D86F-5DE9-02B14038746B}"/>
              </a:ext>
            </a:extLst>
          </p:cNvPr>
          <p:cNvSpPr/>
          <p:nvPr/>
        </p:nvSpPr>
        <p:spPr>
          <a:xfrm>
            <a:off x="9444614" y="4152899"/>
            <a:ext cx="74183" cy="8381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ABDB9B1A-D841-BC16-4834-B59BCDC2EA35}"/>
              </a:ext>
            </a:extLst>
          </p:cNvPr>
          <p:cNvSpPr/>
          <p:nvPr/>
        </p:nvSpPr>
        <p:spPr>
          <a:xfrm>
            <a:off x="9597014" y="3333754"/>
            <a:ext cx="74183" cy="16573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3E55D8D-5E2B-7A6B-47FE-8554715A1C37}"/>
              </a:ext>
            </a:extLst>
          </p:cNvPr>
          <p:cNvSpPr/>
          <p:nvPr/>
        </p:nvSpPr>
        <p:spPr>
          <a:xfrm>
            <a:off x="9749414" y="3060089"/>
            <a:ext cx="74183" cy="193100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51DAA6-4E9D-462C-35D2-8BE2291C2C77}"/>
              </a:ext>
            </a:extLst>
          </p:cNvPr>
          <p:cNvGrpSpPr/>
          <p:nvPr/>
        </p:nvGrpSpPr>
        <p:grpSpPr>
          <a:xfrm flipH="1">
            <a:off x="9901814" y="3642969"/>
            <a:ext cx="1902983" cy="1348129"/>
            <a:chOff x="9901814" y="3642969"/>
            <a:chExt cx="1902983" cy="134812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6CE5F66E-E5BF-620C-34C0-1CD4126DBDC0}"/>
                </a:ext>
              </a:extLst>
            </p:cNvPr>
            <p:cNvSpPr/>
            <p:nvPr/>
          </p:nvSpPr>
          <p:spPr>
            <a:xfrm>
              <a:off x="99018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CDA98DC-5EA4-5BA8-1F98-30F6F1195940}"/>
                </a:ext>
              </a:extLst>
            </p:cNvPr>
            <p:cNvSpPr/>
            <p:nvPr/>
          </p:nvSpPr>
          <p:spPr>
            <a:xfrm>
              <a:off x="100542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FB7D71C-9C46-8D11-D14A-DD80D1C763E7}"/>
                </a:ext>
              </a:extLst>
            </p:cNvPr>
            <p:cNvSpPr/>
            <p:nvPr/>
          </p:nvSpPr>
          <p:spPr>
            <a:xfrm>
              <a:off x="10206614" y="4057651"/>
              <a:ext cx="74183" cy="9334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A95E0A9-C42A-0920-0512-15FEF529C0B5}"/>
                </a:ext>
              </a:extLst>
            </p:cNvPr>
            <p:cNvSpPr/>
            <p:nvPr/>
          </p:nvSpPr>
          <p:spPr>
            <a:xfrm>
              <a:off x="10359014" y="3876675"/>
              <a:ext cx="74183" cy="11144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14EC66D4-6292-AD96-DFA8-A95960C00043}"/>
                </a:ext>
              </a:extLst>
            </p:cNvPr>
            <p:cNvSpPr/>
            <p:nvPr/>
          </p:nvSpPr>
          <p:spPr>
            <a:xfrm>
              <a:off x="105114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594D81E0-523C-D723-1584-B376FD3E2EC4}"/>
                </a:ext>
              </a:extLst>
            </p:cNvPr>
            <p:cNvSpPr/>
            <p:nvPr/>
          </p:nvSpPr>
          <p:spPr>
            <a:xfrm>
              <a:off x="10663814" y="3701501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5A876E7-0C44-0677-0E5D-5D3510BB3B0E}"/>
                </a:ext>
              </a:extLst>
            </p:cNvPr>
            <p:cNvSpPr/>
            <p:nvPr/>
          </p:nvSpPr>
          <p:spPr>
            <a:xfrm>
              <a:off x="10816214" y="4229104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2D5BDDD-FB03-E1A8-CFFB-A086BF2BD5BC}"/>
                </a:ext>
              </a:extLst>
            </p:cNvPr>
            <p:cNvSpPr/>
            <p:nvPr/>
          </p:nvSpPr>
          <p:spPr>
            <a:xfrm>
              <a:off x="10968614" y="4367176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0F714EE-B604-1CC0-233B-2BE117A628AE}"/>
                </a:ext>
              </a:extLst>
            </p:cNvPr>
            <p:cNvSpPr/>
            <p:nvPr/>
          </p:nvSpPr>
          <p:spPr>
            <a:xfrm>
              <a:off x="11121014" y="3701500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41B6ECD0-F8A2-44DC-A75A-89A7089B8CF2}"/>
                </a:ext>
              </a:extLst>
            </p:cNvPr>
            <p:cNvSpPr/>
            <p:nvPr/>
          </p:nvSpPr>
          <p:spPr>
            <a:xfrm>
              <a:off x="11273414" y="4724399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16DBA36E-3F7A-E278-A996-34655B07408B}"/>
                </a:ext>
              </a:extLst>
            </p:cNvPr>
            <p:cNvSpPr/>
            <p:nvPr/>
          </p:nvSpPr>
          <p:spPr>
            <a:xfrm>
              <a:off x="11425814" y="4484217"/>
              <a:ext cx="74183" cy="5068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08D225-2280-1A99-EB1A-C03877179084}"/>
                </a:ext>
              </a:extLst>
            </p:cNvPr>
            <p:cNvSpPr/>
            <p:nvPr/>
          </p:nvSpPr>
          <p:spPr>
            <a:xfrm>
              <a:off x="11578214" y="3642969"/>
              <a:ext cx="74183" cy="134812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45876DE-7FE2-508B-508C-F6CE1B22E402}"/>
                </a:ext>
              </a:extLst>
            </p:cNvPr>
            <p:cNvSpPr/>
            <p:nvPr/>
          </p:nvSpPr>
          <p:spPr>
            <a:xfrm>
              <a:off x="11730614" y="4259576"/>
              <a:ext cx="74183" cy="7315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530DF096-E580-C19F-2283-670574DE5F85}"/>
              </a:ext>
            </a:extLst>
          </p:cNvPr>
          <p:cNvSpPr txBox="1"/>
          <p:nvPr/>
        </p:nvSpPr>
        <p:spPr>
          <a:xfrm>
            <a:off x="6890296" y="2190036"/>
            <a:ext cx="170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</a:t>
            </a:r>
            <a:r>
              <a:rPr lang="en-US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ba</a:t>
            </a:r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] nanas </a:t>
            </a:r>
            <a:endParaRPr lang="de-DE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7683B0E0-8B63-856B-CC17-FD7AADC9CE02}"/>
              </a:ext>
            </a:extLst>
          </p:cNvPr>
          <p:cNvSpPr txBox="1"/>
          <p:nvPr/>
        </p:nvSpPr>
        <p:spPr>
          <a:xfrm>
            <a:off x="9634105" y="2561854"/>
            <a:ext cx="17087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[you] </a:t>
            </a:r>
            <a:endParaRPr lang="de-DE" dirty="0"/>
          </a:p>
        </p:txBody>
      </p:sp>
      <p:sp>
        <p:nvSpPr>
          <p:cNvPr id="95" name="Rechteck 20">
            <a:extLst>
              <a:ext uri="{FF2B5EF4-FFF2-40B4-BE49-F238E27FC236}">
                <a16:creationId xmlns:a16="http://schemas.microsoft.com/office/drawing/2014/main" id="{E1344A08-0226-F275-2889-512668329219}"/>
              </a:ext>
            </a:extLst>
          </p:cNvPr>
          <p:cNvSpPr/>
          <p:nvPr/>
        </p:nvSpPr>
        <p:spPr>
          <a:xfrm>
            <a:off x="7493520" y="5017138"/>
            <a:ext cx="3871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All tokens in the model’s vocabulary</a:t>
            </a:r>
            <a:endParaRPr lang="LID4096" sz="1400" dirty="0"/>
          </a:p>
        </p:txBody>
      </p:sp>
    </p:spTree>
    <p:extLst>
      <p:ext uri="{BB962C8B-B14F-4D97-AF65-F5344CB8AC3E}">
        <p14:creationId xmlns:p14="http://schemas.microsoft.com/office/powerpoint/2010/main" val="24208834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Usually, the token with the highest probability is chosen.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When smoothing or magnifying  the probability distribution this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non-determinism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can be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customized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39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It reads, how does it generate? </a:t>
            </a:r>
            <a:endParaRPr lang="LID4096" dirty="0"/>
          </a:p>
        </p:txBody>
      </p:sp>
      <p:sp>
        <p:nvSpPr>
          <p:cNvPr id="3" name="Rechteck: abgerundete Ecken 6">
            <a:extLst>
              <a:ext uri="{FF2B5EF4-FFF2-40B4-BE49-F238E27FC236}">
                <a16:creationId xmlns:a16="http://schemas.microsoft.com/office/drawing/2014/main" id="{DA729674-29B1-B74B-A0AC-45E4B68BF4EA}"/>
              </a:ext>
            </a:extLst>
          </p:cNvPr>
          <p:cNvSpPr/>
          <p:nvPr/>
        </p:nvSpPr>
        <p:spPr>
          <a:xfrm>
            <a:off x="7707188" y="2510324"/>
            <a:ext cx="3516924" cy="14919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7" name="Grafik 8" descr="Weibliches Profil">
            <a:extLst>
              <a:ext uri="{FF2B5EF4-FFF2-40B4-BE49-F238E27FC236}">
                <a16:creationId xmlns:a16="http://schemas.microsoft.com/office/drawing/2014/main" id="{383CE564-1CA7-B411-2E32-38FB5FA221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75255" y="2814261"/>
            <a:ext cx="606945" cy="606945"/>
          </a:xfrm>
          <a:prstGeom prst="rect">
            <a:avLst/>
          </a:prstGeom>
        </p:spPr>
      </p:pic>
      <p:sp>
        <p:nvSpPr>
          <p:cNvPr id="8" name="Inhaltsplatzhalter 1">
            <a:extLst>
              <a:ext uri="{FF2B5EF4-FFF2-40B4-BE49-F238E27FC236}">
                <a16:creationId xmlns:a16="http://schemas.microsoft.com/office/drawing/2014/main" id="{F5EE38C8-64F5-4C0E-09F4-E223ED851DBB}"/>
              </a:ext>
            </a:extLst>
          </p:cNvPr>
          <p:cNvSpPr txBox="1">
            <a:spLocks/>
          </p:cNvSpPr>
          <p:nvPr/>
        </p:nvSpPr>
        <p:spPr>
          <a:xfrm>
            <a:off x="8064156" y="2787436"/>
            <a:ext cx="3003894" cy="1214821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rewrite your answer with a higher temperature?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6505363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Who thinks this is an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important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topic and will influence us in future?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Engage.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E9704BBF-9C9B-44A6-9F3D-A15F06144E45}"/>
              </a:ext>
            </a:extLst>
          </p:cNvPr>
          <p:cNvSpPr/>
          <p:nvPr/>
        </p:nvSpPr>
        <p:spPr>
          <a:xfrm>
            <a:off x="7725616" y="1940394"/>
            <a:ext cx="293061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</a:t>
            </a:r>
            <a:endParaRPr lang="LID4096" dirty="0"/>
          </a:p>
        </p:txBody>
      </p:sp>
      <p:pic>
        <p:nvPicPr>
          <p:cNvPr id="16386" name="Picture 2" descr="gelb-schwarzes Surfbrett auf brauner Ziegelmauer">
            <a:extLst>
              <a:ext uri="{FF2B5EF4-FFF2-40B4-BE49-F238E27FC236}">
                <a16:creationId xmlns:a16="http://schemas.microsoft.com/office/drawing/2014/main" id="{F485F777-0407-4784-B322-4061C4EFFC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" t="18491" r="24437" b="23206"/>
          <a:stretch/>
        </p:blipFill>
        <p:spPr bwMode="auto">
          <a:xfrm>
            <a:off x="5994401" y="0"/>
            <a:ext cx="6230736" cy="687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72424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lnSpcReduction="1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generate multiple responses, which differ. One plays with a hyperparameter called temperature.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Its effect is to scale the probability distribution. Where a high temperature flattens out the probabilities, which ends up in random picks.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Temperature</a:t>
            </a:r>
            <a:endParaRPr lang="LID4096" dirty="0"/>
          </a:p>
        </p:txBody>
      </p:sp>
      <p:pic>
        <p:nvPicPr>
          <p:cNvPr id="38" name="Grafik 37" descr="Schneeflocke">
            <a:extLst>
              <a:ext uri="{FF2B5EF4-FFF2-40B4-BE49-F238E27FC236}">
                <a16:creationId xmlns:a16="http://schemas.microsoft.com/office/drawing/2014/main" id="{651C4C5D-25D8-4DF9-8050-DA17345AA2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6588" y="1322940"/>
            <a:ext cx="1382711" cy="1382711"/>
          </a:xfrm>
          <a:prstGeom prst="rect">
            <a:avLst/>
          </a:prstGeom>
        </p:spPr>
      </p:pic>
      <p:pic>
        <p:nvPicPr>
          <p:cNvPr id="40" name="Grafik 39" descr="Feuer">
            <a:extLst>
              <a:ext uri="{FF2B5EF4-FFF2-40B4-BE49-F238E27FC236}">
                <a16:creationId xmlns:a16="http://schemas.microsoft.com/office/drawing/2014/main" id="{E881F02D-070D-4AEB-BDAD-1549B68C92E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896638" y="3880238"/>
            <a:ext cx="1304762" cy="13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031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Keep in mind,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models don’t want to succeed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with a task.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Base models be like – 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7726238" y="2481749"/>
            <a:ext cx="3516924" cy="12148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D891CB17-6E09-4C85-B2D4-837DDB80F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94305" y="2785686"/>
            <a:ext cx="606945" cy="606945"/>
          </a:xfrm>
          <a:prstGeom prst="rect">
            <a:avLst/>
          </a:prstGeom>
        </p:spPr>
      </p:pic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8083206" y="2758861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1560887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Scharlachroter Ara">
            <a:extLst>
              <a:ext uri="{FF2B5EF4-FFF2-40B4-BE49-F238E27FC236}">
                <a16:creationId xmlns:a16="http://schemas.microsoft.com/office/drawing/2014/main" id="{CB4684AF-2A6F-D6A0-1D5B-56A71E5D22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" r="25400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66362"/>
            <a:ext cx="4242003" cy="4110601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These models don’t want to succeed with a task,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they just complete text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 token at a time.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of now, there is nothing that “answers” questions or similar.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Base models be like – </a:t>
            </a:r>
            <a:br>
              <a:rPr lang="en-GB" dirty="0"/>
            </a:br>
            <a:r>
              <a:rPr lang="en-GB" dirty="0" err="1"/>
              <a:t>chonk</a:t>
            </a:r>
            <a:r>
              <a:rPr lang="en-GB" dirty="0"/>
              <a:t> </a:t>
            </a:r>
            <a:r>
              <a:rPr lang="en-GB" dirty="0" err="1"/>
              <a:t>chonk</a:t>
            </a:r>
            <a:r>
              <a:rPr lang="en-GB" dirty="0"/>
              <a:t> </a:t>
            </a:r>
            <a:r>
              <a:rPr lang="en-GB" dirty="0" err="1"/>
              <a:t>chonk</a:t>
            </a:r>
            <a:r>
              <a:rPr lang="en-GB" dirty="0"/>
              <a:t>.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7292749" y="1789251"/>
            <a:ext cx="3516924" cy="12148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613FD10-4C20-4333-969A-AA422810FF05}"/>
              </a:ext>
            </a:extLst>
          </p:cNvPr>
          <p:cNvSpPr/>
          <p:nvPr/>
        </p:nvSpPr>
        <p:spPr>
          <a:xfrm>
            <a:off x="8377551" y="3053197"/>
            <a:ext cx="3516924" cy="121482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7649717" y="2066363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0C08ED73-F7E0-4EDF-B5BC-8A1CE5F8F8F1}"/>
              </a:ext>
            </a:extLst>
          </p:cNvPr>
          <p:cNvSpPr txBox="1">
            <a:spLocks/>
          </p:cNvSpPr>
          <p:nvPr/>
        </p:nvSpPr>
        <p:spPr>
          <a:xfrm>
            <a:off x="8734519" y="3330310"/>
            <a:ext cx="2802987" cy="1527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apples?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Rechteck 8">
            <a:extLst>
              <a:ext uri="{FF2B5EF4-FFF2-40B4-BE49-F238E27FC236}">
                <a16:creationId xmlns:a16="http://schemas.microsoft.com/office/drawing/2014/main" id="{85526593-7FBA-15EE-C101-93E667B09D4B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2" name="Gruppieren 7">
            <a:extLst>
              <a:ext uri="{FF2B5EF4-FFF2-40B4-BE49-F238E27FC236}">
                <a16:creationId xmlns:a16="http://schemas.microsoft.com/office/drawing/2014/main" id="{485B0A70-53CE-5DBD-5987-BB4671D8B842}"/>
              </a:ext>
            </a:extLst>
          </p:cNvPr>
          <p:cNvGrpSpPr/>
          <p:nvPr/>
        </p:nvGrpSpPr>
        <p:grpSpPr>
          <a:xfrm>
            <a:off x="6560816" y="5631265"/>
            <a:ext cx="5692358" cy="582587"/>
            <a:chOff x="551711" y="5348585"/>
            <a:chExt cx="5692358" cy="582587"/>
          </a:xfrm>
        </p:grpSpPr>
        <p:sp>
          <p:nvSpPr>
            <p:cNvPr id="13" name="Rechteck: abgerundete Ecken 8">
              <a:extLst>
                <a:ext uri="{FF2B5EF4-FFF2-40B4-BE49-F238E27FC236}">
                  <a16:creationId xmlns:a16="http://schemas.microsoft.com/office/drawing/2014/main" id="{6E9CE207-D45D-C827-6F22-19CB9B0736D6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4" name="Rechteck 9">
              <a:extLst>
                <a:ext uri="{FF2B5EF4-FFF2-40B4-BE49-F238E27FC236}">
                  <a16:creationId xmlns:a16="http://schemas.microsoft.com/office/drawing/2014/main" id="{CA3351FF-5E68-4095-9457-B42386F9C050}"/>
                </a:ext>
              </a:extLst>
            </p:cNvPr>
            <p:cNvSpPr/>
            <p:nvPr/>
          </p:nvSpPr>
          <p:spPr>
            <a:xfrm>
              <a:off x="1097788" y="5348585"/>
              <a:ext cx="514628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Stochastic Parrots</a:t>
              </a:r>
            </a:p>
            <a:p>
              <a:r>
                <a:rPr lang="en-US" sz="1200" i="1" dirty="0">
                  <a:solidFill>
                    <a:schemeClr val="accent2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On the Dangers of Stochastic Parrots: Can Language Models Be Too Big</a:t>
              </a:r>
              <a:endParaRPr lang="en-US" sz="1200" i="1" dirty="0">
                <a:solidFill>
                  <a:schemeClr val="accent2"/>
                </a:solidFill>
              </a:endParaRPr>
            </a:p>
          </p:txBody>
        </p:sp>
        <p:pic>
          <p:nvPicPr>
            <p:cNvPr id="15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82D71DD4-12DC-1B82-BFF2-61DA8192216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1491648C-3BB5-4ABD-2284-AA24CA64AC34}"/>
              </a:ext>
            </a:extLst>
          </p:cNvPr>
          <p:cNvGrpSpPr/>
          <p:nvPr/>
        </p:nvGrpSpPr>
        <p:grpSpPr>
          <a:xfrm>
            <a:off x="8377551" y="4167166"/>
            <a:ext cx="3699490" cy="1214821"/>
            <a:chOff x="6259942" y="2705100"/>
            <a:chExt cx="5753100" cy="228600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97A2726-3592-0113-8D46-3ED40CE4DC06}"/>
                </a:ext>
              </a:extLst>
            </p:cNvPr>
            <p:cNvCxnSpPr>
              <a:cxnSpLocks/>
            </p:cNvCxnSpPr>
            <p:nvPr/>
          </p:nvCxnSpPr>
          <p:spPr>
            <a:xfrm>
              <a:off x="6259942" y="4991100"/>
              <a:ext cx="575310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19A0914-944E-E7FD-95D9-205265DED208}"/>
                </a:ext>
              </a:extLst>
            </p:cNvPr>
            <p:cNvSpPr/>
            <p:nvPr/>
          </p:nvSpPr>
          <p:spPr>
            <a:xfrm>
              <a:off x="6391275" y="3876676"/>
              <a:ext cx="74183" cy="111442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F0FE236-AA94-D658-DCA9-A25FF8185320}"/>
                </a:ext>
              </a:extLst>
            </p:cNvPr>
            <p:cNvSpPr/>
            <p:nvPr/>
          </p:nvSpPr>
          <p:spPr>
            <a:xfrm>
              <a:off x="6543675" y="3429000"/>
              <a:ext cx="74183" cy="15620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94F9924-3716-023E-32B4-4B733BFAC738}"/>
                </a:ext>
              </a:extLst>
            </p:cNvPr>
            <p:cNvSpPr/>
            <p:nvPr/>
          </p:nvSpPr>
          <p:spPr>
            <a:xfrm>
              <a:off x="6696075" y="4152900"/>
              <a:ext cx="74183" cy="83819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95AD88-CAA8-10E5-F50F-1ED937EBEDFC}"/>
                </a:ext>
              </a:extLst>
            </p:cNvPr>
            <p:cNvSpPr/>
            <p:nvPr/>
          </p:nvSpPr>
          <p:spPr>
            <a:xfrm>
              <a:off x="6848475" y="3333755"/>
              <a:ext cx="74183" cy="165734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0B45F2B-8825-E760-0FCC-FA4ACB23D35F}"/>
                </a:ext>
              </a:extLst>
            </p:cNvPr>
            <p:cNvSpPr/>
            <p:nvPr/>
          </p:nvSpPr>
          <p:spPr>
            <a:xfrm>
              <a:off x="7000875" y="2705100"/>
              <a:ext cx="76200" cy="22859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7F542FD-9662-1F55-EDAB-FA0445A043DD}"/>
                </a:ext>
              </a:extLst>
            </p:cNvPr>
            <p:cNvSpPr/>
            <p:nvPr/>
          </p:nvSpPr>
          <p:spPr>
            <a:xfrm>
              <a:off x="7153275" y="4229105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971B4F6-9FD1-2757-7249-4C1C1A73509B}"/>
                </a:ext>
              </a:extLst>
            </p:cNvPr>
            <p:cNvSpPr/>
            <p:nvPr/>
          </p:nvSpPr>
          <p:spPr>
            <a:xfrm>
              <a:off x="7305675" y="4724400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8475EE4-5B4D-4B5C-98F6-3D8DFEFDCD0F}"/>
                </a:ext>
              </a:extLst>
            </p:cNvPr>
            <p:cNvSpPr/>
            <p:nvPr/>
          </p:nvSpPr>
          <p:spPr>
            <a:xfrm>
              <a:off x="7458075" y="4057652"/>
              <a:ext cx="74183" cy="93344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86CCEE3-777F-4BB2-06F3-D25292E7E4D8}"/>
                </a:ext>
              </a:extLst>
            </p:cNvPr>
            <p:cNvSpPr/>
            <p:nvPr/>
          </p:nvSpPr>
          <p:spPr>
            <a:xfrm>
              <a:off x="7610475" y="3876676"/>
              <a:ext cx="74183" cy="11144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0DC1FAE-EC55-81B1-C6CD-740FD171C7B7}"/>
                </a:ext>
              </a:extLst>
            </p:cNvPr>
            <p:cNvSpPr/>
            <p:nvPr/>
          </p:nvSpPr>
          <p:spPr>
            <a:xfrm>
              <a:off x="7762875" y="4367177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BD6E2F7-712C-494B-95AE-9EE5216F9E8E}"/>
                </a:ext>
              </a:extLst>
            </p:cNvPr>
            <p:cNvSpPr/>
            <p:nvPr/>
          </p:nvSpPr>
          <p:spPr>
            <a:xfrm>
              <a:off x="7915275" y="3701502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3D1A036-E1C6-137E-4D14-C06CFB684FCF}"/>
                </a:ext>
              </a:extLst>
            </p:cNvPr>
            <p:cNvSpPr/>
            <p:nvPr/>
          </p:nvSpPr>
          <p:spPr>
            <a:xfrm>
              <a:off x="8067675" y="4229105"/>
              <a:ext cx="74183" cy="76199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DEAC92B-888A-FCA4-97BF-30C3C5C379C7}"/>
                </a:ext>
              </a:extLst>
            </p:cNvPr>
            <p:cNvSpPr/>
            <p:nvPr/>
          </p:nvSpPr>
          <p:spPr>
            <a:xfrm>
              <a:off x="8220075" y="4367177"/>
              <a:ext cx="74183" cy="6239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A5DDE46-B36C-266B-E880-2CF3757952B9}"/>
                </a:ext>
              </a:extLst>
            </p:cNvPr>
            <p:cNvSpPr/>
            <p:nvPr/>
          </p:nvSpPr>
          <p:spPr>
            <a:xfrm>
              <a:off x="8372475" y="3701501"/>
              <a:ext cx="74183" cy="1289597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446A4A3-9811-0FF1-AB47-2A128140FABB}"/>
                </a:ext>
              </a:extLst>
            </p:cNvPr>
            <p:cNvSpPr/>
            <p:nvPr/>
          </p:nvSpPr>
          <p:spPr>
            <a:xfrm>
              <a:off x="8524875" y="4724400"/>
              <a:ext cx="74183" cy="2666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E15616C-1686-6F10-4DD9-34B19E8939A6}"/>
                </a:ext>
              </a:extLst>
            </p:cNvPr>
            <p:cNvSpPr/>
            <p:nvPr/>
          </p:nvSpPr>
          <p:spPr>
            <a:xfrm>
              <a:off x="8677275" y="4484218"/>
              <a:ext cx="74183" cy="506881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D27B3EA-60AD-26A7-BB7F-A300F1F2D73B}"/>
                </a:ext>
              </a:extLst>
            </p:cNvPr>
            <p:cNvSpPr/>
            <p:nvPr/>
          </p:nvSpPr>
          <p:spPr>
            <a:xfrm>
              <a:off x="8829675" y="3642970"/>
              <a:ext cx="74183" cy="134812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0014870-8F90-7850-B506-2C69B7BC5029}"/>
                </a:ext>
              </a:extLst>
            </p:cNvPr>
            <p:cNvSpPr/>
            <p:nvPr/>
          </p:nvSpPr>
          <p:spPr>
            <a:xfrm>
              <a:off x="8982075" y="4259577"/>
              <a:ext cx="74183" cy="731522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DF43CF1-11A2-456F-4F88-AE1747EF6659}"/>
                </a:ext>
              </a:extLst>
            </p:cNvPr>
            <p:cNvSpPr/>
            <p:nvPr/>
          </p:nvSpPr>
          <p:spPr>
            <a:xfrm>
              <a:off x="9139814" y="3876675"/>
              <a:ext cx="74183" cy="1114423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2AF7623-1AC4-EB4F-3C8F-A5C0B3D29AEB}"/>
                </a:ext>
              </a:extLst>
            </p:cNvPr>
            <p:cNvSpPr/>
            <p:nvPr/>
          </p:nvSpPr>
          <p:spPr>
            <a:xfrm>
              <a:off x="9292214" y="3428999"/>
              <a:ext cx="74183" cy="156209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7FBD8B0-1D85-621E-29AD-9F4BF13A2F46}"/>
                </a:ext>
              </a:extLst>
            </p:cNvPr>
            <p:cNvSpPr/>
            <p:nvPr/>
          </p:nvSpPr>
          <p:spPr>
            <a:xfrm>
              <a:off x="9444614" y="4152899"/>
              <a:ext cx="74183" cy="83819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371AF3B-6DE3-5A0C-CE82-EB98C81E6C93}"/>
                </a:ext>
              </a:extLst>
            </p:cNvPr>
            <p:cNvSpPr/>
            <p:nvPr/>
          </p:nvSpPr>
          <p:spPr>
            <a:xfrm>
              <a:off x="9597014" y="3333754"/>
              <a:ext cx="74183" cy="1657344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00E706-A977-6B2D-629C-354C9A316183}"/>
                </a:ext>
              </a:extLst>
            </p:cNvPr>
            <p:cNvSpPr/>
            <p:nvPr/>
          </p:nvSpPr>
          <p:spPr>
            <a:xfrm>
              <a:off x="9749414" y="3060089"/>
              <a:ext cx="74183" cy="1931009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91963B79-3824-FFA3-86D8-7878A3C2F201}"/>
                </a:ext>
              </a:extLst>
            </p:cNvPr>
            <p:cNvGrpSpPr/>
            <p:nvPr/>
          </p:nvGrpSpPr>
          <p:grpSpPr>
            <a:xfrm flipH="1">
              <a:off x="9901814" y="3642969"/>
              <a:ext cx="1902983" cy="1348129"/>
              <a:chOff x="9901814" y="3642969"/>
              <a:chExt cx="1902983" cy="134812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C046731-CB9D-8D75-E792-4D210E2A60E6}"/>
                  </a:ext>
                </a:extLst>
              </p:cNvPr>
              <p:cNvSpPr/>
              <p:nvPr/>
            </p:nvSpPr>
            <p:spPr>
              <a:xfrm>
                <a:off x="9901814" y="4229104"/>
                <a:ext cx="74183" cy="76199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0401CF83-2E57-F3CC-3C93-1210FB606ED3}"/>
                  </a:ext>
                </a:extLst>
              </p:cNvPr>
              <p:cNvSpPr/>
              <p:nvPr/>
            </p:nvSpPr>
            <p:spPr>
              <a:xfrm>
                <a:off x="10054214" y="4724399"/>
                <a:ext cx="74183" cy="26669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42C7765-E0B3-494A-CD66-6453047EA90E}"/>
                  </a:ext>
                </a:extLst>
              </p:cNvPr>
              <p:cNvSpPr/>
              <p:nvPr/>
            </p:nvSpPr>
            <p:spPr>
              <a:xfrm>
                <a:off x="10206614" y="4057651"/>
                <a:ext cx="74183" cy="93344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A3B80F67-C02F-BFFF-15F6-E611C06DB900}"/>
                  </a:ext>
                </a:extLst>
              </p:cNvPr>
              <p:cNvSpPr/>
              <p:nvPr/>
            </p:nvSpPr>
            <p:spPr>
              <a:xfrm>
                <a:off x="10359014" y="3876675"/>
                <a:ext cx="74183" cy="111442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4E1D0D0E-AB86-8AC6-9A1A-F17BAED29208}"/>
                  </a:ext>
                </a:extLst>
              </p:cNvPr>
              <p:cNvSpPr/>
              <p:nvPr/>
            </p:nvSpPr>
            <p:spPr>
              <a:xfrm>
                <a:off x="10511414" y="4367176"/>
                <a:ext cx="74183" cy="62392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676A98A3-B4F2-9098-09C6-CCA4AB03B85A}"/>
                  </a:ext>
                </a:extLst>
              </p:cNvPr>
              <p:cNvSpPr/>
              <p:nvPr/>
            </p:nvSpPr>
            <p:spPr>
              <a:xfrm>
                <a:off x="10663814" y="3701501"/>
                <a:ext cx="74183" cy="128959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71CB833-8A0D-CD99-E876-E4BA3372ACC6}"/>
                  </a:ext>
                </a:extLst>
              </p:cNvPr>
              <p:cNvSpPr/>
              <p:nvPr/>
            </p:nvSpPr>
            <p:spPr>
              <a:xfrm>
                <a:off x="10816214" y="4229104"/>
                <a:ext cx="74183" cy="761993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F45F09F1-AD73-8A41-EAE3-84F21A431BCC}"/>
                  </a:ext>
                </a:extLst>
              </p:cNvPr>
              <p:cNvSpPr/>
              <p:nvPr/>
            </p:nvSpPr>
            <p:spPr>
              <a:xfrm>
                <a:off x="10968614" y="4367176"/>
                <a:ext cx="74183" cy="62392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644E6381-43AC-C661-6DC6-089B64819826}"/>
                  </a:ext>
                </a:extLst>
              </p:cNvPr>
              <p:cNvSpPr/>
              <p:nvPr/>
            </p:nvSpPr>
            <p:spPr>
              <a:xfrm>
                <a:off x="11121014" y="3701500"/>
                <a:ext cx="74183" cy="1289597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12C14F13-D171-32B7-B540-20829F5033F1}"/>
                  </a:ext>
                </a:extLst>
              </p:cNvPr>
              <p:cNvSpPr/>
              <p:nvPr/>
            </p:nvSpPr>
            <p:spPr>
              <a:xfrm>
                <a:off x="11273414" y="4724399"/>
                <a:ext cx="74183" cy="266699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049C5FEF-D120-5F73-1CC4-9C021E264698}"/>
                  </a:ext>
                </a:extLst>
              </p:cNvPr>
              <p:cNvSpPr/>
              <p:nvPr/>
            </p:nvSpPr>
            <p:spPr>
              <a:xfrm>
                <a:off x="11425814" y="4484217"/>
                <a:ext cx="74183" cy="506881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17AB4801-5669-CF98-3ED4-3E1B9C62279C}"/>
                  </a:ext>
                </a:extLst>
              </p:cNvPr>
              <p:cNvSpPr/>
              <p:nvPr/>
            </p:nvSpPr>
            <p:spPr>
              <a:xfrm>
                <a:off x="11578214" y="3642969"/>
                <a:ext cx="74183" cy="1348128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7AF0D60E-15CC-CC7B-1776-16297710C25E}"/>
                  </a:ext>
                </a:extLst>
              </p:cNvPr>
              <p:cNvSpPr/>
              <p:nvPr/>
            </p:nvSpPr>
            <p:spPr>
              <a:xfrm>
                <a:off x="11730614" y="4259576"/>
                <a:ext cx="74183" cy="731522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510661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181224"/>
            <a:ext cx="4242003" cy="3995739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Thus, we need to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a second stage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onto our base model.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F49AC41-4646-5247-A2E9-A006ABEAC58A}"/>
              </a:ext>
            </a:extLst>
          </p:cNvPr>
          <p:cNvSpPr/>
          <p:nvPr/>
        </p:nvSpPr>
        <p:spPr>
          <a:xfrm rot="16200000">
            <a:off x="8041624" y="46221"/>
            <a:ext cx="2133210" cy="6167541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7A13FB9-7D4C-E8C3-2A42-0416A8094759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1139009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215662"/>
            <a:ext cx="4242003" cy="396130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a second stage by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Freezing the weights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 the base model to prevent parameter updates cutting off the last layers (which output the token probability).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6">
            <a:extLst>
              <a:ext uri="{FF2B5EF4-FFF2-40B4-BE49-F238E27FC236}">
                <a16:creationId xmlns:a16="http://schemas.microsoft.com/office/drawing/2014/main" id="{7F88A1D3-3A10-4397-8E7C-242824A9BE0E}"/>
              </a:ext>
            </a:extLst>
          </p:cNvPr>
          <p:cNvSpPr/>
          <p:nvPr/>
        </p:nvSpPr>
        <p:spPr>
          <a:xfrm rot="16200000">
            <a:off x="8746588" y="1419014"/>
            <a:ext cx="667826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03972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95157"/>
            <a:ext cx="4724403" cy="4481807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 a second stage by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Adding layers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a dedicated task which builds on the base model’s representations.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2EB454-0366-47CB-9F68-589B3A7CD72D}"/>
              </a:ext>
            </a:extLst>
          </p:cNvPr>
          <p:cNvSpPr/>
          <p:nvPr/>
        </p:nvSpPr>
        <p:spPr>
          <a:xfrm rot="16200000">
            <a:off x="8041624" y="46221"/>
            <a:ext cx="2133210" cy="6167541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C747D70-DBE4-4DA2-862B-79E3F220FA9E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1347822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95157"/>
            <a:ext cx="4724403" cy="4481807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Instead of predicting the next word, the model is supervised trained for a task such as: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Multi Choice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Classification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Sentiment Analysis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Similarity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Entailment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2EB454-0366-47CB-9F68-589B3A7CD72D}"/>
              </a:ext>
            </a:extLst>
          </p:cNvPr>
          <p:cNvSpPr/>
          <p:nvPr/>
        </p:nvSpPr>
        <p:spPr>
          <a:xfrm rot="16200000">
            <a:off x="8041624" y="46221"/>
            <a:ext cx="2133210" cy="6167541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4C747D70-DBE4-4DA2-862B-79E3F220FA9E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30110951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440745"/>
            <a:ext cx="4724403" cy="3736219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second stage can be trained efficiently with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little compute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(as you only need to determine the parameters of a few last layers).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831256" y="2267463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2EB454-0366-47CB-9F68-589B3A7CD72D}"/>
              </a:ext>
            </a:extLst>
          </p:cNvPr>
          <p:cNvSpPr/>
          <p:nvPr/>
        </p:nvSpPr>
        <p:spPr>
          <a:xfrm rot="16200000">
            <a:off x="8041624" y="46221"/>
            <a:ext cx="2133210" cy="6167541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6" name="TextBox 23">
            <a:extLst>
              <a:ext uri="{FF2B5EF4-FFF2-40B4-BE49-F238E27FC236}">
                <a16:creationId xmlns:a16="http://schemas.microsoft.com/office/drawing/2014/main" id="{45C8DACC-B71D-4D59-BE03-CD745B24CB51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2432711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215662"/>
            <a:ext cx="4724403" cy="396130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little but expensive data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as now we need to train supervised and guide the model with manual human labels (knowledge).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831256" y="2267463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2EB454-0366-47CB-9F68-589B3A7CD72D}"/>
              </a:ext>
            </a:extLst>
          </p:cNvPr>
          <p:cNvSpPr/>
          <p:nvPr/>
        </p:nvSpPr>
        <p:spPr>
          <a:xfrm rot="16200000">
            <a:off x="8041624" y="46221"/>
            <a:ext cx="2133210" cy="6167541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7" name="Rechteck: abgerundete Ecken 8">
            <a:extLst>
              <a:ext uri="{FF2B5EF4-FFF2-40B4-BE49-F238E27FC236}">
                <a16:creationId xmlns:a16="http://schemas.microsoft.com/office/drawing/2014/main" id="{4D7BC53B-674E-448B-AABA-AF829A107C3F}"/>
              </a:ext>
            </a:extLst>
          </p:cNvPr>
          <p:cNvSpPr/>
          <p:nvPr/>
        </p:nvSpPr>
        <p:spPr>
          <a:xfrm>
            <a:off x="8069516" y="2557376"/>
            <a:ext cx="3516924" cy="60694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8" name="Inhaltsplatzhalter 1">
            <a:extLst>
              <a:ext uri="{FF2B5EF4-FFF2-40B4-BE49-F238E27FC236}">
                <a16:creationId xmlns:a16="http://schemas.microsoft.com/office/drawing/2014/main" id="{C9381C71-9437-462A-AFE0-A3747E4503C9}"/>
              </a:ext>
            </a:extLst>
          </p:cNvPr>
          <p:cNvSpPr txBox="1">
            <a:spLocks/>
          </p:cNvSpPr>
          <p:nvPr/>
        </p:nvSpPr>
        <p:spPr>
          <a:xfrm>
            <a:off x="8426484" y="2709996"/>
            <a:ext cx="2802987" cy="40330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Rechteck: abgerundete Ecken 7">
            <a:extLst>
              <a:ext uri="{FF2B5EF4-FFF2-40B4-BE49-F238E27FC236}">
                <a16:creationId xmlns:a16="http://schemas.microsoft.com/office/drawing/2014/main" id="{63F20291-9DC5-4CDE-BA7E-172930489F65}"/>
              </a:ext>
            </a:extLst>
          </p:cNvPr>
          <p:cNvSpPr/>
          <p:nvPr/>
        </p:nvSpPr>
        <p:spPr>
          <a:xfrm>
            <a:off x="7064601" y="3232616"/>
            <a:ext cx="3516924" cy="60694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F1FFC6B8-FC47-4C77-9562-2054062FF802}"/>
              </a:ext>
            </a:extLst>
          </p:cNvPr>
          <p:cNvSpPr txBox="1">
            <a:spLocks/>
          </p:cNvSpPr>
          <p:nvPr/>
        </p:nvSpPr>
        <p:spPr>
          <a:xfrm>
            <a:off x="7421569" y="3379115"/>
            <a:ext cx="2802987" cy="737557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 8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" name="Grafik 9" descr="Weibliches Profil">
            <a:extLst>
              <a:ext uri="{FF2B5EF4-FFF2-40B4-BE49-F238E27FC236}">
                <a16:creationId xmlns:a16="http://schemas.microsoft.com/office/drawing/2014/main" id="{B2D9499A-FCBE-4CFC-B86E-F9A9629B02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60077" y="3232616"/>
            <a:ext cx="606945" cy="60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460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695157"/>
            <a:ext cx="4724403" cy="4481807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has an obvious customization potential, and makes it that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now also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wants to succeed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however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a specific task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only.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49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578" y="662917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Models complete text..</a:t>
            </a:r>
            <a:br>
              <a:rPr lang="en-GB" dirty="0"/>
            </a:br>
            <a:r>
              <a:rPr lang="en-GB" dirty="0"/>
              <a:t>You want to succeed with a task.</a:t>
            </a:r>
            <a:endParaRPr lang="LID4096" dirty="0"/>
          </a:p>
        </p:txBody>
      </p:sp>
      <p:sp>
        <p:nvSpPr>
          <p:cNvPr id="14" name="Rechteck 2">
            <a:extLst>
              <a:ext uri="{FF2B5EF4-FFF2-40B4-BE49-F238E27FC236}">
                <a16:creationId xmlns:a16="http://schemas.microsoft.com/office/drawing/2014/main" id="{C20BBBFB-551D-EB8E-7671-969B2B5D88B5}"/>
              </a:ext>
            </a:extLst>
          </p:cNvPr>
          <p:cNvSpPr/>
          <p:nvPr/>
        </p:nvSpPr>
        <p:spPr>
          <a:xfrm>
            <a:off x="7831256" y="2267463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15" name="Picture 2" descr="gelbe Banane auf weißer Oberfläche">
            <a:extLst>
              <a:ext uri="{FF2B5EF4-FFF2-40B4-BE49-F238E27FC236}">
                <a16:creationId xmlns:a16="http://schemas.microsoft.com/office/drawing/2014/main" id="{274A59AC-4D26-D3A4-55E1-E42B819191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16">
            <a:extLst>
              <a:ext uri="{FF2B5EF4-FFF2-40B4-BE49-F238E27FC236}">
                <a16:creationId xmlns:a16="http://schemas.microsoft.com/office/drawing/2014/main" id="{50B90160-5847-4831-9DAA-585DEBE648A6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E2EB454-0366-47CB-9F68-589B3A7CD72D}"/>
              </a:ext>
            </a:extLst>
          </p:cNvPr>
          <p:cNvSpPr/>
          <p:nvPr/>
        </p:nvSpPr>
        <p:spPr>
          <a:xfrm rot="16200000">
            <a:off x="8013897" y="18492"/>
            <a:ext cx="2133210" cy="6222997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6" name="TextBox 23">
            <a:extLst>
              <a:ext uri="{FF2B5EF4-FFF2-40B4-BE49-F238E27FC236}">
                <a16:creationId xmlns:a16="http://schemas.microsoft.com/office/drawing/2014/main" id="{7505BCF5-41DB-44D2-89AA-BD5DD62444AD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26908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Technical introduction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Tokenization, pretraining, fine tuning, human feedback loops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Mental models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Effective intuitions, prompting strategies, practical approaches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The plan is to peel.</a:t>
            </a:r>
            <a:endParaRPr lang="LID4096" dirty="0"/>
          </a:p>
        </p:txBody>
      </p:sp>
      <p:pic>
        <p:nvPicPr>
          <p:cNvPr id="20484" name="Picture 4" descr="Person mit gelber und weißer Eistüte">
            <a:extLst>
              <a:ext uri="{FF2B5EF4-FFF2-40B4-BE49-F238E27FC236}">
                <a16:creationId xmlns:a16="http://schemas.microsoft.com/office/drawing/2014/main" id="{8BD04624-BACA-45E6-BC05-78B15C771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0" r="19422"/>
          <a:stretch/>
        </p:blipFill>
        <p:spPr bwMode="auto">
          <a:xfrm>
            <a:off x="5994400" y="0"/>
            <a:ext cx="61976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4217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gelbe Banane auf weißer Oberfläche">
            <a:extLst>
              <a:ext uri="{FF2B5EF4-FFF2-40B4-BE49-F238E27FC236}">
                <a16:creationId xmlns:a16="http://schemas.microsoft.com/office/drawing/2014/main" id="{0FC58986-1191-4418-AD32-C08CC25973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23200"/>
            <a:ext cx="4242003" cy="41537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a step back..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During the quest of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generalizing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these models, along came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brilliant idea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Prompting over Supervised Finetuning</a:t>
            </a:r>
            <a:endParaRPr lang="LID4096" dirty="0"/>
          </a:p>
        </p:txBody>
      </p:sp>
      <p:sp>
        <p:nvSpPr>
          <p:cNvPr id="12" name="Rechteck 8">
            <a:extLst>
              <a:ext uri="{FF2B5EF4-FFF2-40B4-BE49-F238E27FC236}">
                <a16:creationId xmlns:a16="http://schemas.microsoft.com/office/drawing/2014/main" id="{0DFF13D3-A66E-44F4-B1FD-A1483FF25D43}"/>
              </a:ext>
            </a:extLst>
          </p:cNvPr>
          <p:cNvSpPr/>
          <p:nvPr/>
        </p:nvSpPr>
        <p:spPr>
          <a:xfrm>
            <a:off x="5943600" y="795920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3" name="Gruppieren 7">
            <a:extLst>
              <a:ext uri="{FF2B5EF4-FFF2-40B4-BE49-F238E27FC236}">
                <a16:creationId xmlns:a16="http://schemas.microsoft.com/office/drawing/2014/main" id="{9AD227CB-86D7-48C8-9DFB-5B4CB17B8774}"/>
              </a:ext>
            </a:extLst>
          </p:cNvPr>
          <p:cNvGrpSpPr/>
          <p:nvPr/>
        </p:nvGrpSpPr>
        <p:grpSpPr>
          <a:xfrm>
            <a:off x="6566373" y="1008309"/>
            <a:ext cx="5345917" cy="582587"/>
            <a:chOff x="551711" y="5348585"/>
            <a:chExt cx="5345917" cy="582587"/>
          </a:xfrm>
        </p:grpSpPr>
        <p:sp>
          <p:nvSpPr>
            <p:cNvPr id="14" name="Rechteck: abgerundete Ecken 8">
              <a:extLst>
                <a:ext uri="{FF2B5EF4-FFF2-40B4-BE49-F238E27FC236}">
                  <a16:creationId xmlns:a16="http://schemas.microsoft.com/office/drawing/2014/main" id="{DE618CF1-0DAB-4A9A-A3C2-DDD2C9245F33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5" name="Rechteck 9">
              <a:extLst>
                <a:ext uri="{FF2B5EF4-FFF2-40B4-BE49-F238E27FC236}">
                  <a16:creationId xmlns:a16="http://schemas.microsoft.com/office/drawing/2014/main" id="{FD12E689-6FDA-4CD9-998B-928F851BBC9E}"/>
                </a:ext>
              </a:extLst>
            </p:cNvPr>
            <p:cNvSpPr/>
            <p:nvPr/>
          </p:nvSpPr>
          <p:spPr>
            <a:xfrm>
              <a:off x="1097788" y="5348585"/>
              <a:ext cx="47998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Prompt Engineering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Multitask Prompted Training Enables Zero-Shot Task Generalization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6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B9C3F877-EA28-4E9E-AE9C-BA894CB574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7" name="Picture 55">
            <a:extLst>
              <a:ext uri="{FF2B5EF4-FFF2-40B4-BE49-F238E27FC236}">
                <a16:creationId xmlns:a16="http://schemas.microsoft.com/office/drawing/2014/main" id="{86D48AAB-1303-4471-86E1-191F63BC4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76" y="1098216"/>
            <a:ext cx="420714" cy="4226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08014F7-FF2C-4183-895D-55B3A625D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059" y="1098216"/>
            <a:ext cx="417831" cy="417831"/>
          </a:xfrm>
          <a:prstGeom prst="rect">
            <a:avLst/>
          </a:prstGeom>
        </p:spPr>
      </p:pic>
      <p:sp>
        <p:nvSpPr>
          <p:cNvPr id="21" name="Rechteck 16">
            <a:extLst>
              <a:ext uri="{FF2B5EF4-FFF2-40B4-BE49-F238E27FC236}">
                <a16:creationId xmlns:a16="http://schemas.microsoft.com/office/drawing/2014/main" id="{58F0BE6C-91CC-422D-8292-6343C1944F00}"/>
              </a:ext>
            </a:extLst>
          </p:cNvPr>
          <p:cNvSpPr/>
          <p:nvPr/>
        </p:nvSpPr>
        <p:spPr>
          <a:xfrm rot="16200000">
            <a:off x="8001195" y="2151707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68889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11680"/>
            <a:ext cx="4242003" cy="416528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Using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inherent completion mechanism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of the base model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implicitly solve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multiple (any)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tasks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Prompting over Supervised Finetuning</a:t>
            </a:r>
            <a:endParaRPr lang="LID4096" dirty="0"/>
          </a:p>
        </p:txBody>
      </p:sp>
      <p:pic>
        <p:nvPicPr>
          <p:cNvPr id="18" name="Picture 2" descr="gelbe Banane auf weißer Oberfläche">
            <a:extLst>
              <a:ext uri="{FF2B5EF4-FFF2-40B4-BE49-F238E27FC236}">
                <a16:creationId xmlns:a16="http://schemas.microsoft.com/office/drawing/2014/main" id="{C90C5C64-C8A5-49CE-9CE7-D579CE7603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hteck 8">
            <a:extLst>
              <a:ext uri="{FF2B5EF4-FFF2-40B4-BE49-F238E27FC236}">
                <a16:creationId xmlns:a16="http://schemas.microsoft.com/office/drawing/2014/main" id="{CAD4C2A7-494F-4591-8188-BF6B16824C89}"/>
              </a:ext>
            </a:extLst>
          </p:cNvPr>
          <p:cNvSpPr/>
          <p:nvPr/>
        </p:nvSpPr>
        <p:spPr>
          <a:xfrm>
            <a:off x="5943600" y="795920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20" name="Gruppieren 7">
            <a:extLst>
              <a:ext uri="{FF2B5EF4-FFF2-40B4-BE49-F238E27FC236}">
                <a16:creationId xmlns:a16="http://schemas.microsoft.com/office/drawing/2014/main" id="{E004B971-3529-4D63-9406-7BF39AB0FE64}"/>
              </a:ext>
            </a:extLst>
          </p:cNvPr>
          <p:cNvGrpSpPr/>
          <p:nvPr/>
        </p:nvGrpSpPr>
        <p:grpSpPr>
          <a:xfrm>
            <a:off x="6566373" y="1008309"/>
            <a:ext cx="5345917" cy="582587"/>
            <a:chOff x="551711" y="5348585"/>
            <a:chExt cx="5345917" cy="582587"/>
          </a:xfrm>
        </p:grpSpPr>
        <p:sp>
          <p:nvSpPr>
            <p:cNvPr id="21" name="Rechteck: abgerundete Ecken 8">
              <a:extLst>
                <a:ext uri="{FF2B5EF4-FFF2-40B4-BE49-F238E27FC236}">
                  <a16:creationId xmlns:a16="http://schemas.microsoft.com/office/drawing/2014/main" id="{70A3B5FF-6597-49CA-9362-9AEBB4638DF4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22" name="Rechteck 9">
              <a:extLst>
                <a:ext uri="{FF2B5EF4-FFF2-40B4-BE49-F238E27FC236}">
                  <a16:creationId xmlns:a16="http://schemas.microsoft.com/office/drawing/2014/main" id="{66A53ECA-E866-4936-9A27-C6FCD4CA0F39}"/>
                </a:ext>
              </a:extLst>
            </p:cNvPr>
            <p:cNvSpPr/>
            <p:nvPr/>
          </p:nvSpPr>
          <p:spPr>
            <a:xfrm>
              <a:off x="1097788" y="5348585"/>
              <a:ext cx="4799840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Prompt Engineering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Multitask Prompted Training Enables Zero-Shot Task Generalization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23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67760566-C340-47A6-88A6-C023920611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55">
            <a:extLst>
              <a:ext uri="{FF2B5EF4-FFF2-40B4-BE49-F238E27FC236}">
                <a16:creationId xmlns:a16="http://schemas.microsoft.com/office/drawing/2014/main" id="{2964C93D-B9C1-4631-88AA-344CE12DD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9176" y="1098216"/>
            <a:ext cx="420714" cy="422671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F7BCD93-34F7-48A1-A78D-2E6A67DFE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059" y="1098216"/>
            <a:ext cx="417831" cy="417831"/>
          </a:xfrm>
          <a:prstGeom prst="rect">
            <a:avLst/>
          </a:prstGeom>
        </p:spPr>
      </p:pic>
      <p:sp>
        <p:nvSpPr>
          <p:cNvPr id="26" name="Rechteck 16">
            <a:extLst>
              <a:ext uri="{FF2B5EF4-FFF2-40B4-BE49-F238E27FC236}">
                <a16:creationId xmlns:a16="http://schemas.microsoft.com/office/drawing/2014/main" id="{D6046759-2E08-4C2B-BE2D-9BDC463267E8}"/>
              </a:ext>
            </a:extLst>
          </p:cNvPr>
          <p:cNvSpPr/>
          <p:nvPr/>
        </p:nvSpPr>
        <p:spPr>
          <a:xfrm rot="16200000">
            <a:off x="8001195" y="2151707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0432981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prompt is appended to the text input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and as such imitates a document.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prompt now needs to be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engineered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 a way that guides the completion process of the model.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How does it work?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7297613" y="188260"/>
            <a:ext cx="3516924" cy="3854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613FD10-4C20-4333-969A-AA422810FF05}"/>
              </a:ext>
            </a:extLst>
          </p:cNvPr>
          <p:cNvSpPr/>
          <p:nvPr/>
        </p:nvSpPr>
        <p:spPr>
          <a:xfrm>
            <a:off x="8296420" y="4136056"/>
            <a:ext cx="3516924" cy="195994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D891CB17-6E09-4C85-B2D4-837DDB80F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5680" y="1812198"/>
            <a:ext cx="606945" cy="606945"/>
          </a:xfrm>
          <a:prstGeom prst="rect">
            <a:avLst/>
          </a:prstGeom>
        </p:spPr>
      </p:pic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7654581" y="394872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apples?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Crimson orb so sweet, Nature's gift, a crisp delight, Apple, taste complete.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0C08ED73-F7E0-4EDF-B5BC-8A1CE5F8F8F1}"/>
              </a:ext>
            </a:extLst>
          </p:cNvPr>
          <p:cNvSpPr txBox="1">
            <a:spLocks/>
          </p:cNvSpPr>
          <p:nvPr/>
        </p:nvSpPr>
        <p:spPr>
          <a:xfrm>
            <a:off x="8653388" y="4413169"/>
            <a:ext cx="2802987" cy="1527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Golden fruit of joy,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Curved smile of nature's delight,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Banana, pure bliss.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706135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913206"/>
            <a:ext cx="4242003" cy="4263758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Suddenly the model is capable of solving a variety of tasks, which could mean writing a poem.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More generalizable and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doable without technical knowledge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Prompting over Supervised Finetuning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7297613" y="188260"/>
            <a:ext cx="3516924" cy="38548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E613FD10-4C20-4333-969A-AA422810FF05}"/>
              </a:ext>
            </a:extLst>
          </p:cNvPr>
          <p:cNvSpPr/>
          <p:nvPr/>
        </p:nvSpPr>
        <p:spPr>
          <a:xfrm>
            <a:off x="8296420" y="4136056"/>
            <a:ext cx="3516924" cy="1959941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9" name="Grafik 8" descr="Weibliches Profil">
            <a:extLst>
              <a:ext uri="{FF2B5EF4-FFF2-40B4-BE49-F238E27FC236}">
                <a16:creationId xmlns:a16="http://schemas.microsoft.com/office/drawing/2014/main" id="{D891CB17-6E09-4C85-B2D4-837DDB80F5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65680" y="1812198"/>
            <a:ext cx="606945" cy="606945"/>
          </a:xfrm>
          <a:prstGeom prst="rect">
            <a:avLst/>
          </a:prstGeom>
        </p:spPr>
      </p:pic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7654581" y="394872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apples?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Crimson orb so sweet, Nature's gift, a crisp delight, Apple, taste complete.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Font typeface="Wingdings" panose="05000000000000000000" pitchFamily="2" charset="2"/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0C08ED73-F7E0-4EDF-B5BC-8A1CE5F8F8F1}"/>
              </a:ext>
            </a:extLst>
          </p:cNvPr>
          <p:cNvSpPr txBox="1">
            <a:spLocks/>
          </p:cNvSpPr>
          <p:nvPr/>
        </p:nvSpPr>
        <p:spPr>
          <a:xfrm>
            <a:off x="8653388" y="4413169"/>
            <a:ext cx="2802987" cy="152779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Golden fruit of joy,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Curved smile of nature's delight,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Banana, pure bliss.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25571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rau in rosa Blazer mit gelber Banane">
            <a:extLst>
              <a:ext uri="{FF2B5EF4-FFF2-40B4-BE49-F238E27FC236}">
                <a16:creationId xmlns:a16="http://schemas.microsoft.com/office/drawing/2014/main" id="{5573923F-5AF3-44C4-8358-56E0B6E7F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-36" r="3732" b="15163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objective is to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condition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base model into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semantic context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in an extended understanding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 are doing this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when “prompting”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chatGPT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other models.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Prompt Engineering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6379523" y="218825"/>
            <a:ext cx="3516924" cy="1119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6736491" y="425437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51734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rau in rosa Blazer mit gelber Banane">
            <a:extLst>
              <a:ext uri="{FF2B5EF4-FFF2-40B4-BE49-F238E27FC236}">
                <a16:creationId xmlns:a16="http://schemas.microsoft.com/office/drawing/2014/main" id="{5573923F-5AF3-44C4-8358-56E0B6E7F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-36" r="3732" b="15163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fontScale="92500" lnSpcReduction="1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 aware that your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writing style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grammar, and topics (e.g. saying thanks and please)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nudge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the model into a specific domain it has been trained on.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Take the time to educate yourself on some practical tactics when interacting with large language models (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search the internet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Prompt Engineering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6379523" y="218825"/>
            <a:ext cx="3516924" cy="11198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6736491" y="425437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Can you </a:t>
            </a: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please</a:t>
            </a: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write me a Haiku on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178628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rau in rosa Blazer mit gelber Banane">
            <a:extLst>
              <a:ext uri="{FF2B5EF4-FFF2-40B4-BE49-F238E27FC236}">
                <a16:creationId xmlns:a16="http://schemas.microsoft.com/office/drawing/2014/main" id="{5573923F-5AF3-44C4-8358-56E0B6E7F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-36" r="3732" b="15163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Prompting a model also allows for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injection of knowledge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into the short-term memory of the model.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Knowledge Injection by Prompts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6379523" y="218825"/>
            <a:ext cx="3516924" cy="7677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6736491" y="425437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Mark likes Bananas.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764746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rau in rosa Blazer mit gelber Banane">
            <a:extLst>
              <a:ext uri="{FF2B5EF4-FFF2-40B4-BE49-F238E27FC236}">
                <a16:creationId xmlns:a16="http://schemas.microsoft.com/office/drawing/2014/main" id="{5573923F-5AF3-44C4-8358-56E0B6E7FA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t="-36" r="3732" b="15163"/>
          <a:stretch/>
        </p:blipFill>
        <p:spPr bwMode="auto">
          <a:xfrm>
            <a:off x="6007100" y="0"/>
            <a:ext cx="61849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fontScale="92500" lnSpcReduction="2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knowledge can come from – anywhere really.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Company databases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Your personal file explorer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internet (think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classic search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Which then allows the model to be working on current information and knowledge.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Knowledge Injection by Prompts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6379523" y="218825"/>
            <a:ext cx="3516924" cy="7677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6736491" y="425437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Mark likes Bananas.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AA134D28-B318-498A-AB1C-6266BAFDC1D8}"/>
              </a:ext>
            </a:extLst>
          </p:cNvPr>
          <p:cNvSpPr/>
          <p:nvPr/>
        </p:nvSpPr>
        <p:spPr>
          <a:xfrm>
            <a:off x="6379523" y="4778318"/>
            <a:ext cx="3516924" cy="7677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Inhaltsplatzhalter 1">
            <a:extLst>
              <a:ext uri="{FF2B5EF4-FFF2-40B4-BE49-F238E27FC236}">
                <a16:creationId xmlns:a16="http://schemas.microsoft.com/office/drawing/2014/main" id="{13574E85-7477-4BC5-9B88-4F575F20F07B}"/>
              </a:ext>
            </a:extLst>
          </p:cNvPr>
          <p:cNvSpPr txBox="1">
            <a:spLocks/>
          </p:cNvSpPr>
          <p:nvPr/>
        </p:nvSpPr>
        <p:spPr>
          <a:xfrm>
            <a:off x="6736491" y="4991304"/>
            <a:ext cx="2802987" cy="86996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Does Mark like Bananas?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A40EF404-32B9-4FB5-96E2-5021E1239122}"/>
              </a:ext>
            </a:extLst>
          </p:cNvPr>
          <p:cNvSpPr/>
          <p:nvPr/>
        </p:nvSpPr>
        <p:spPr>
          <a:xfrm>
            <a:off x="8387076" y="5616808"/>
            <a:ext cx="3516924" cy="855248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3" name="Inhaltsplatzhalter 1">
            <a:extLst>
              <a:ext uri="{FF2B5EF4-FFF2-40B4-BE49-F238E27FC236}">
                <a16:creationId xmlns:a16="http://schemas.microsoft.com/office/drawing/2014/main" id="{E5EEA5EB-E5FD-4031-8E21-3F5E808C21AA}"/>
              </a:ext>
            </a:extLst>
          </p:cNvPr>
          <p:cNvSpPr txBox="1">
            <a:spLocks/>
          </p:cNvSpPr>
          <p:nvPr/>
        </p:nvSpPr>
        <p:spPr>
          <a:xfrm>
            <a:off x="8744044" y="5893920"/>
            <a:ext cx="2802987" cy="3651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Yes, he does.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236561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 aware that when you interact with a large language model you are probably already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behind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whole lot of injected,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layered prompts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Layered prompts</a:t>
            </a:r>
            <a:endParaRPr lang="LID4096" dirty="0"/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20889FB9-2E0F-4BCB-B88C-009DF9BECB51}"/>
              </a:ext>
            </a:extLst>
          </p:cNvPr>
          <p:cNvSpPr/>
          <p:nvPr/>
        </p:nvSpPr>
        <p:spPr>
          <a:xfrm>
            <a:off x="6379523" y="218825"/>
            <a:ext cx="3516924" cy="76774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0" name="Inhaltsplatzhalter 1">
            <a:extLst>
              <a:ext uri="{FF2B5EF4-FFF2-40B4-BE49-F238E27FC236}">
                <a16:creationId xmlns:a16="http://schemas.microsoft.com/office/drawing/2014/main" id="{E2F1A9C1-5F2A-406B-AF8E-F4172B69D6F6}"/>
              </a:ext>
            </a:extLst>
          </p:cNvPr>
          <p:cNvSpPr txBox="1">
            <a:spLocks/>
          </p:cNvSpPr>
          <p:nvPr/>
        </p:nvSpPr>
        <p:spPr>
          <a:xfrm>
            <a:off x="6736491" y="425437"/>
            <a:ext cx="2802987" cy="364821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3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Mark likes Bananas.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 descr="Illustration des gelben und weißen Rauchs">
            <a:extLst>
              <a:ext uri="{FF2B5EF4-FFF2-40B4-BE49-F238E27FC236}">
                <a16:creationId xmlns:a16="http://schemas.microsoft.com/office/drawing/2014/main" id="{EC5E97C4-6B59-4358-B954-D59D4155D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22"/>
          <a:stretch/>
        </p:blipFill>
        <p:spPr bwMode="auto">
          <a:xfrm>
            <a:off x="6035040" y="0"/>
            <a:ext cx="615696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612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Taking a step forward.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Why not add a second stage that 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specialized on digesting .. Prompts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59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Supervised Finetuning on Prompts</a:t>
            </a:r>
            <a:endParaRPr lang="LID4096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A1FC3F7-AD29-444E-80DE-889B1EED9533}"/>
              </a:ext>
            </a:extLst>
          </p:cNvPr>
          <p:cNvSpPr/>
          <p:nvPr/>
        </p:nvSpPr>
        <p:spPr>
          <a:xfrm>
            <a:off x="6028001" y="0"/>
            <a:ext cx="2077330" cy="6858000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B15AD79E-FF07-4D0D-9AEF-A0B406ADF3BD}"/>
              </a:ext>
            </a:extLst>
          </p:cNvPr>
          <p:cNvSpPr/>
          <p:nvPr/>
        </p:nvSpPr>
        <p:spPr>
          <a:xfrm>
            <a:off x="7831256" y="2267463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9" name="Picture 2" descr="gelbe Banane auf weißer Oberfläche">
            <a:extLst>
              <a:ext uri="{FF2B5EF4-FFF2-40B4-BE49-F238E27FC236}">
                <a16:creationId xmlns:a16="http://schemas.microsoft.com/office/drawing/2014/main" id="{4EFC0527-0AC2-466F-9EB8-A64B0397F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16">
            <a:extLst>
              <a:ext uri="{FF2B5EF4-FFF2-40B4-BE49-F238E27FC236}">
                <a16:creationId xmlns:a16="http://schemas.microsoft.com/office/drawing/2014/main" id="{D844FC88-0E52-4DC8-95A4-004DA65FBE5A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7D37FC-D96D-4D94-AD6E-BD432285EFE6}"/>
              </a:ext>
            </a:extLst>
          </p:cNvPr>
          <p:cNvSpPr/>
          <p:nvPr/>
        </p:nvSpPr>
        <p:spPr>
          <a:xfrm rot="16200000">
            <a:off x="8013897" y="18492"/>
            <a:ext cx="2133210" cy="6222997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C76DE7F-788B-4BF3-B0DE-4C65ED91A477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</p:spTree>
    <p:extLst>
      <p:ext uri="{BB962C8B-B14F-4D97-AF65-F5344CB8AC3E}">
        <p14:creationId xmlns:p14="http://schemas.microsoft.com/office/powerpoint/2010/main" val="904653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Technical introduction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Mental models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Objective: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 are enabled to assess the capabilities of GPTs yourself – and transfer the implications into your domain.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The plan is to peel.</a:t>
            </a:r>
            <a:endParaRPr lang="LID4096" dirty="0"/>
          </a:p>
        </p:txBody>
      </p:sp>
      <p:pic>
        <p:nvPicPr>
          <p:cNvPr id="20484" name="Picture 4" descr="Person mit gelber und weißer Eistüte">
            <a:extLst>
              <a:ext uri="{FF2B5EF4-FFF2-40B4-BE49-F238E27FC236}">
                <a16:creationId xmlns:a16="http://schemas.microsoft.com/office/drawing/2014/main" id="{8BD04624-BACA-45E6-BC05-78B15C771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0" r="19422"/>
          <a:stretch/>
        </p:blipFill>
        <p:spPr bwMode="auto">
          <a:xfrm>
            <a:off x="5994400" y="0"/>
            <a:ext cx="61976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2272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Engineered datasets - Open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Assistant Conversations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Dataset (OASST1)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10-100k prompt – responses by humans.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 quantity,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quality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Supervised Finetuning on Prompts</a:t>
            </a:r>
            <a:endParaRPr lang="LID4096" dirty="0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A1FC3F7-AD29-444E-80DE-889B1EED9533}"/>
              </a:ext>
            </a:extLst>
          </p:cNvPr>
          <p:cNvSpPr/>
          <p:nvPr/>
        </p:nvSpPr>
        <p:spPr>
          <a:xfrm>
            <a:off x="6028001" y="0"/>
            <a:ext cx="2077330" cy="6858000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8" name="Rechteck 2">
            <a:extLst>
              <a:ext uri="{FF2B5EF4-FFF2-40B4-BE49-F238E27FC236}">
                <a16:creationId xmlns:a16="http://schemas.microsoft.com/office/drawing/2014/main" id="{B15AD79E-FF07-4D0D-9AEF-A0B406ADF3BD}"/>
              </a:ext>
            </a:extLst>
          </p:cNvPr>
          <p:cNvSpPr/>
          <p:nvPr/>
        </p:nvSpPr>
        <p:spPr>
          <a:xfrm>
            <a:off x="7831256" y="2267463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9" name="Picture 2" descr="gelbe Banane auf weißer Oberfläche">
            <a:extLst>
              <a:ext uri="{FF2B5EF4-FFF2-40B4-BE49-F238E27FC236}">
                <a16:creationId xmlns:a16="http://schemas.microsoft.com/office/drawing/2014/main" id="{4EFC0527-0AC2-466F-9EB8-A64B0397F6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hteck 16">
            <a:extLst>
              <a:ext uri="{FF2B5EF4-FFF2-40B4-BE49-F238E27FC236}">
                <a16:creationId xmlns:a16="http://schemas.microsoft.com/office/drawing/2014/main" id="{D844FC88-0E52-4DC8-95A4-004DA65FBE5A}"/>
              </a:ext>
            </a:extLst>
          </p:cNvPr>
          <p:cNvSpPr/>
          <p:nvPr/>
        </p:nvSpPr>
        <p:spPr>
          <a:xfrm rot="16200000">
            <a:off x="8013897" y="2151706"/>
            <a:ext cx="2133210" cy="6222998"/>
          </a:xfrm>
          <a:prstGeom prst="rect">
            <a:avLst/>
          </a:prstGeom>
          <a:solidFill>
            <a:schemeClr val="accent3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AC7D37FC-D96D-4D94-AD6E-BD432285EFE6}"/>
              </a:ext>
            </a:extLst>
          </p:cNvPr>
          <p:cNvSpPr/>
          <p:nvPr/>
        </p:nvSpPr>
        <p:spPr>
          <a:xfrm rot="16200000">
            <a:off x="8013897" y="18492"/>
            <a:ext cx="2133210" cy="6222997"/>
          </a:xfrm>
          <a:prstGeom prst="rect">
            <a:avLst/>
          </a:prstGeom>
          <a:solidFill>
            <a:schemeClr val="accent6">
              <a:lumMod val="40000"/>
              <a:lumOff val="60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2" name="TextBox 23">
            <a:extLst>
              <a:ext uri="{FF2B5EF4-FFF2-40B4-BE49-F238E27FC236}">
                <a16:creationId xmlns:a16="http://schemas.microsoft.com/office/drawing/2014/main" id="{DC76DE7F-788B-4BF3-B0DE-4C65ED91A477}"/>
              </a:ext>
            </a:extLst>
          </p:cNvPr>
          <p:cNvSpPr txBox="1"/>
          <p:nvPr/>
        </p:nvSpPr>
        <p:spPr>
          <a:xfrm>
            <a:off x="6096000" y="3706267"/>
            <a:ext cx="5384800" cy="490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Supervised </a:t>
            </a:r>
            <a:r>
              <a:rPr lang="en-US" sz="2400" b="1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FineTuned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model (STF)</a:t>
            </a:r>
          </a:p>
        </p:txBody>
      </p:sp>
      <p:sp>
        <p:nvSpPr>
          <p:cNvPr id="13" name="Rechteck 8">
            <a:extLst>
              <a:ext uri="{FF2B5EF4-FFF2-40B4-BE49-F238E27FC236}">
                <a16:creationId xmlns:a16="http://schemas.microsoft.com/office/drawing/2014/main" id="{CF42BD8F-D9CA-4AD0-9DCF-39771F3942A7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4" name="Gruppieren 7">
            <a:extLst>
              <a:ext uri="{FF2B5EF4-FFF2-40B4-BE49-F238E27FC236}">
                <a16:creationId xmlns:a16="http://schemas.microsoft.com/office/drawing/2014/main" id="{70485D82-D914-4C2B-A201-687A4F8FCA60}"/>
              </a:ext>
            </a:extLst>
          </p:cNvPr>
          <p:cNvGrpSpPr/>
          <p:nvPr/>
        </p:nvGrpSpPr>
        <p:grpSpPr>
          <a:xfrm>
            <a:off x="6028001" y="5589251"/>
            <a:ext cx="6196085" cy="582587"/>
            <a:chOff x="551711" y="5348585"/>
            <a:chExt cx="6196085" cy="582587"/>
          </a:xfrm>
        </p:grpSpPr>
        <p:sp>
          <p:nvSpPr>
            <p:cNvPr id="15" name="Rechteck: abgerundete Ecken 8">
              <a:extLst>
                <a:ext uri="{FF2B5EF4-FFF2-40B4-BE49-F238E27FC236}">
                  <a16:creationId xmlns:a16="http://schemas.microsoft.com/office/drawing/2014/main" id="{1B8927FD-848D-40A9-8250-89B90FA88283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6" name="Rechteck 9">
              <a:extLst>
                <a:ext uri="{FF2B5EF4-FFF2-40B4-BE49-F238E27FC236}">
                  <a16:creationId xmlns:a16="http://schemas.microsoft.com/office/drawing/2014/main" id="{48996546-5F6C-4A14-8D5C-79FC6EC4C8B8}"/>
                </a:ext>
              </a:extLst>
            </p:cNvPr>
            <p:cNvSpPr/>
            <p:nvPr/>
          </p:nvSpPr>
          <p:spPr>
            <a:xfrm>
              <a:off x="1097788" y="5348585"/>
              <a:ext cx="565000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OASST1 Dataset</a:t>
              </a:r>
            </a:p>
            <a:p>
              <a:r>
                <a:rPr lang="en-US" sz="1200" i="1" dirty="0" err="1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OpenAssistant</a:t>
              </a:r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Conversations – Democratizing Large Language Model Alignment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7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4C951543-668A-43C8-91D0-A2B0EEB8CA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55">
            <a:extLst>
              <a:ext uri="{FF2B5EF4-FFF2-40B4-BE49-F238E27FC236}">
                <a16:creationId xmlns:a16="http://schemas.microsoft.com/office/drawing/2014/main" id="{2347FB92-497F-4022-9CD3-82BAA160CD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804" y="5679158"/>
            <a:ext cx="420714" cy="4226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B193D4C-9A33-4121-AE0E-60F78E1F5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9106" y="5674318"/>
            <a:ext cx="425295" cy="431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8238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Brutal labeling instructions.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Page long instructions – including be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helpful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truthful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harmless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High quality.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3882"/>
          <a:stretch/>
        </p:blipFill>
        <p:spPr bwMode="auto">
          <a:xfrm>
            <a:off x="609600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8">
            <a:extLst>
              <a:ext uri="{FF2B5EF4-FFF2-40B4-BE49-F238E27FC236}">
                <a16:creationId xmlns:a16="http://schemas.microsoft.com/office/drawing/2014/main" id="{99A5C1C3-EB0D-4D70-84CD-C94C7EBCA9E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6208CB-9B34-4281-8D65-CB8E120774DC}"/>
              </a:ext>
            </a:extLst>
          </p:cNvPr>
          <p:cNvGrpSpPr/>
          <p:nvPr/>
        </p:nvGrpSpPr>
        <p:grpSpPr>
          <a:xfrm>
            <a:off x="6529651" y="5594377"/>
            <a:ext cx="5398496" cy="582587"/>
            <a:chOff x="551711" y="5348585"/>
            <a:chExt cx="5398496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D2C0CEB-718B-44F8-8751-C1E24EA64588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0A22D3B-3617-4253-9B87-A41926FAC3C3}"/>
                </a:ext>
              </a:extLst>
            </p:cNvPr>
            <p:cNvSpPr/>
            <p:nvPr/>
          </p:nvSpPr>
          <p:spPr>
            <a:xfrm>
              <a:off x="1097788" y="5348585"/>
              <a:ext cx="4852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Instruct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Training language models to follow instructions with human feedback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11158DB1-382A-44B1-AA55-1AAFA632A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5">
            <a:extLst>
              <a:ext uri="{FF2B5EF4-FFF2-40B4-BE49-F238E27FC236}">
                <a16:creationId xmlns:a16="http://schemas.microsoft.com/office/drawing/2014/main" id="{570A7224-60EC-424D-BDAE-5FDEB288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54" y="5684284"/>
            <a:ext cx="420714" cy="4226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2780C24-3F55-4F9F-9491-2F6400226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756" y="5679444"/>
            <a:ext cx="425295" cy="4315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A8A6F-FE57-41E0-828D-0C9BEDEB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84" y="5678548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46916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fontScale="925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Brutal labeling instructions.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Page long instructions – including be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helpful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truthful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harmless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What does that even mean harmless?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understanding might vary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from person to person, with respect to context, and might change over time.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High quality.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3882"/>
          <a:stretch/>
        </p:blipFill>
        <p:spPr bwMode="auto">
          <a:xfrm>
            <a:off x="609600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8">
            <a:extLst>
              <a:ext uri="{FF2B5EF4-FFF2-40B4-BE49-F238E27FC236}">
                <a16:creationId xmlns:a16="http://schemas.microsoft.com/office/drawing/2014/main" id="{99A5C1C3-EB0D-4D70-84CD-C94C7EBCA9E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6208CB-9B34-4281-8D65-CB8E120774DC}"/>
              </a:ext>
            </a:extLst>
          </p:cNvPr>
          <p:cNvGrpSpPr/>
          <p:nvPr/>
        </p:nvGrpSpPr>
        <p:grpSpPr>
          <a:xfrm>
            <a:off x="6529651" y="5594377"/>
            <a:ext cx="5398496" cy="582587"/>
            <a:chOff x="551711" y="5348585"/>
            <a:chExt cx="5398496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D2C0CEB-718B-44F8-8751-C1E24EA64588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0A22D3B-3617-4253-9B87-A41926FAC3C3}"/>
                </a:ext>
              </a:extLst>
            </p:cNvPr>
            <p:cNvSpPr/>
            <p:nvPr/>
          </p:nvSpPr>
          <p:spPr>
            <a:xfrm>
              <a:off x="1097788" y="5348585"/>
              <a:ext cx="4852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Instruct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Training language models to follow instructions with human feedback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11158DB1-382A-44B1-AA55-1AAFA632A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5">
            <a:extLst>
              <a:ext uri="{FF2B5EF4-FFF2-40B4-BE49-F238E27FC236}">
                <a16:creationId xmlns:a16="http://schemas.microsoft.com/office/drawing/2014/main" id="{570A7224-60EC-424D-BDAE-5FDEB288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54" y="5684284"/>
            <a:ext cx="420714" cy="4226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2780C24-3F55-4F9F-9491-2F6400226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756" y="5679444"/>
            <a:ext cx="425295" cy="4315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A8A6F-FE57-41E0-828D-0C9BEDEB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84" y="5678548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93065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Are bananas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harmless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?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There sure is no single answer.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3882"/>
          <a:stretch/>
        </p:blipFill>
        <p:spPr bwMode="auto">
          <a:xfrm>
            <a:off x="609600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8">
            <a:extLst>
              <a:ext uri="{FF2B5EF4-FFF2-40B4-BE49-F238E27FC236}">
                <a16:creationId xmlns:a16="http://schemas.microsoft.com/office/drawing/2014/main" id="{99A5C1C3-EB0D-4D70-84CD-C94C7EBCA9E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6208CB-9B34-4281-8D65-CB8E120774DC}"/>
              </a:ext>
            </a:extLst>
          </p:cNvPr>
          <p:cNvGrpSpPr/>
          <p:nvPr/>
        </p:nvGrpSpPr>
        <p:grpSpPr>
          <a:xfrm>
            <a:off x="6529651" y="5594377"/>
            <a:ext cx="5398496" cy="582587"/>
            <a:chOff x="551711" y="5348585"/>
            <a:chExt cx="5398496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D2C0CEB-718B-44F8-8751-C1E24EA64588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0A22D3B-3617-4253-9B87-A41926FAC3C3}"/>
                </a:ext>
              </a:extLst>
            </p:cNvPr>
            <p:cNvSpPr/>
            <p:nvPr/>
          </p:nvSpPr>
          <p:spPr>
            <a:xfrm>
              <a:off x="1097788" y="5348585"/>
              <a:ext cx="4852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Instruct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Training language models to follow instructions with human feedback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11158DB1-382A-44B1-AA55-1AAFA632A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5">
            <a:extLst>
              <a:ext uri="{FF2B5EF4-FFF2-40B4-BE49-F238E27FC236}">
                <a16:creationId xmlns:a16="http://schemas.microsoft.com/office/drawing/2014/main" id="{570A7224-60EC-424D-BDAE-5FDEB288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54" y="5684284"/>
            <a:ext cx="420714" cy="4226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2780C24-3F55-4F9F-9491-2F6400226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756" y="5679444"/>
            <a:ext cx="425295" cy="4315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A8A6F-FE57-41E0-828D-0C9BEDEB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84" y="5678548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795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Are bananas harmless?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There sure is not a simple answer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Nutrition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Socio economic impact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Taste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There sure is no single answer.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3882"/>
          <a:stretch/>
        </p:blipFill>
        <p:spPr bwMode="auto">
          <a:xfrm>
            <a:off x="609600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8">
            <a:extLst>
              <a:ext uri="{FF2B5EF4-FFF2-40B4-BE49-F238E27FC236}">
                <a16:creationId xmlns:a16="http://schemas.microsoft.com/office/drawing/2014/main" id="{99A5C1C3-EB0D-4D70-84CD-C94C7EBCA9E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6208CB-9B34-4281-8D65-CB8E120774DC}"/>
              </a:ext>
            </a:extLst>
          </p:cNvPr>
          <p:cNvGrpSpPr/>
          <p:nvPr/>
        </p:nvGrpSpPr>
        <p:grpSpPr>
          <a:xfrm>
            <a:off x="6529651" y="5594377"/>
            <a:ext cx="5398496" cy="582587"/>
            <a:chOff x="551711" y="5348585"/>
            <a:chExt cx="5398496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D2C0CEB-718B-44F8-8751-C1E24EA64588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0A22D3B-3617-4253-9B87-A41926FAC3C3}"/>
                </a:ext>
              </a:extLst>
            </p:cNvPr>
            <p:cNvSpPr/>
            <p:nvPr/>
          </p:nvSpPr>
          <p:spPr>
            <a:xfrm>
              <a:off x="1097788" y="5348585"/>
              <a:ext cx="4852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Instruct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Training language models to follow instructions with human feedback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11158DB1-382A-44B1-AA55-1AAFA632A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5">
            <a:extLst>
              <a:ext uri="{FF2B5EF4-FFF2-40B4-BE49-F238E27FC236}">
                <a16:creationId xmlns:a16="http://schemas.microsoft.com/office/drawing/2014/main" id="{570A7224-60EC-424D-BDAE-5FDEB288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54" y="5684284"/>
            <a:ext cx="420714" cy="4226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2780C24-3F55-4F9F-9491-2F6400226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756" y="5679444"/>
            <a:ext cx="425295" cy="4315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A8A6F-FE57-41E0-828D-0C9BEDEB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84" y="5678548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423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What we can agree on is that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generating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high quality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prompt and response pair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hard.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There sure is no single answer.</a:t>
            </a:r>
            <a:endParaRPr lang="LID4096" dirty="0"/>
          </a:p>
        </p:txBody>
      </p:sp>
      <p:pic>
        <p:nvPicPr>
          <p:cNvPr id="24578" name="Picture 2" descr="Person, die gelbe Bananenfrüchte hält">
            <a:extLst>
              <a:ext uri="{FF2B5EF4-FFF2-40B4-BE49-F238E27FC236}">
                <a16:creationId xmlns:a16="http://schemas.microsoft.com/office/drawing/2014/main" id="{AB40F1BC-C557-4B4D-BE82-5A2E83C5E5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23" b="13882"/>
          <a:stretch/>
        </p:blipFill>
        <p:spPr bwMode="auto">
          <a:xfrm>
            <a:off x="6096001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hteck 8">
            <a:extLst>
              <a:ext uri="{FF2B5EF4-FFF2-40B4-BE49-F238E27FC236}">
                <a16:creationId xmlns:a16="http://schemas.microsoft.com/office/drawing/2014/main" id="{99A5C1C3-EB0D-4D70-84CD-C94C7EBCA9E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36208CB-9B34-4281-8D65-CB8E120774DC}"/>
              </a:ext>
            </a:extLst>
          </p:cNvPr>
          <p:cNvGrpSpPr/>
          <p:nvPr/>
        </p:nvGrpSpPr>
        <p:grpSpPr>
          <a:xfrm>
            <a:off x="6529651" y="5594377"/>
            <a:ext cx="5398496" cy="582587"/>
            <a:chOff x="551711" y="5348585"/>
            <a:chExt cx="5398496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D2C0CEB-718B-44F8-8751-C1E24EA64588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0A22D3B-3617-4253-9B87-A41926FAC3C3}"/>
                </a:ext>
              </a:extLst>
            </p:cNvPr>
            <p:cNvSpPr/>
            <p:nvPr/>
          </p:nvSpPr>
          <p:spPr>
            <a:xfrm>
              <a:off x="1097788" y="5348585"/>
              <a:ext cx="48524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Instruct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Training language models to follow instructions with human feedback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11158DB1-382A-44B1-AA55-1AAFA632AB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55">
            <a:extLst>
              <a:ext uri="{FF2B5EF4-FFF2-40B4-BE49-F238E27FC236}">
                <a16:creationId xmlns:a16="http://schemas.microsoft.com/office/drawing/2014/main" id="{570A7224-60EC-424D-BDAE-5FDEB2883C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454" y="5684284"/>
            <a:ext cx="420714" cy="422671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2780C24-3F55-4F9F-9491-2F6400226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0756" y="5679444"/>
            <a:ext cx="425295" cy="431519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0DA8A6F-FE57-41E0-828D-0C9BEDEB8D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684" y="5678548"/>
            <a:ext cx="422670" cy="42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48591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5209C4C5-A850-4F39-91F6-3A34C1C7616B}"/>
              </a:ext>
            </a:extLst>
          </p:cNvPr>
          <p:cNvSpPr/>
          <p:nvPr/>
        </p:nvSpPr>
        <p:spPr>
          <a:xfrm>
            <a:off x="6096000" y="0"/>
            <a:ext cx="3110910" cy="6858000"/>
          </a:xfrm>
          <a:prstGeom prst="rect">
            <a:avLst/>
          </a:prstGeom>
          <a:solidFill>
            <a:srgbClr val="F2F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3794" name="Picture 2" descr="gelbe Banane auf weißer Oberfläche">
            <a:extLst>
              <a:ext uri="{FF2B5EF4-FFF2-40B4-BE49-F238E27FC236}">
                <a16:creationId xmlns:a16="http://schemas.microsoft.com/office/drawing/2014/main" id="{E6A156BE-B69B-42C0-85E0-D08A4A758C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47" t="-47758" r="-15147" b="-25636"/>
          <a:stretch/>
        </p:blipFill>
        <p:spPr bwMode="auto">
          <a:xfrm>
            <a:off x="6096000" y="-508000"/>
            <a:ext cx="3110910" cy="73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hteck: abgerundete Ecken 20">
            <a:extLst>
              <a:ext uri="{FF2B5EF4-FFF2-40B4-BE49-F238E27FC236}">
                <a16:creationId xmlns:a16="http://schemas.microsoft.com/office/drawing/2014/main" id="{80EAD9A5-AD76-444A-99D9-D2EE99EA834A}"/>
              </a:ext>
            </a:extLst>
          </p:cNvPr>
          <p:cNvSpPr/>
          <p:nvPr/>
        </p:nvSpPr>
        <p:spPr>
          <a:xfrm>
            <a:off x="6366546" y="4983010"/>
            <a:ext cx="2802987" cy="14801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2" name="Inhaltsplatzhalter 1">
            <a:extLst>
              <a:ext uri="{FF2B5EF4-FFF2-40B4-BE49-F238E27FC236}">
                <a16:creationId xmlns:a16="http://schemas.microsoft.com/office/drawing/2014/main" id="{97BC66AA-1096-48FA-A8DB-31C4E0536A16}"/>
              </a:ext>
            </a:extLst>
          </p:cNvPr>
          <p:cNvSpPr txBox="1">
            <a:spLocks/>
          </p:cNvSpPr>
          <p:nvPr/>
        </p:nvSpPr>
        <p:spPr>
          <a:xfrm>
            <a:off x="6723515" y="5154327"/>
            <a:ext cx="2233980" cy="115376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700" b="1" kern="0" dirty="0">
                <a:solidFill>
                  <a:schemeClr val="bg1"/>
                </a:solidFill>
                <a:latin typeface="Open Sans"/>
                <a:sym typeface="Open Sans"/>
              </a:rPr>
              <a:t>Banana? Ba </a:t>
            </a:r>
          </a:p>
          <a:p>
            <a:pPr marL="0" indent="0" algn="ctr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700" b="1" kern="0" dirty="0" err="1">
                <a:solidFill>
                  <a:schemeClr val="bg1"/>
                </a:solidFill>
                <a:latin typeface="Open Sans"/>
                <a:sym typeface="Open Sans"/>
              </a:rPr>
              <a:t>BaNaNaNa</a:t>
            </a:r>
            <a:r>
              <a:rPr lang="en-US" sz="1700" b="1" kern="0" dirty="0">
                <a:solidFill>
                  <a:schemeClr val="bg1"/>
                </a:solidFill>
                <a:latin typeface="Open Sans"/>
                <a:sym typeface="Open Sans"/>
              </a:rPr>
              <a:t>.</a:t>
            </a:r>
          </a:p>
          <a:p>
            <a:pPr marL="0" indent="0" algn="ctr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700" b="1" kern="0" dirty="0">
                <a:solidFill>
                  <a:schemeClr val="bg1"/>
                </a:solidFill>
                <a:latin typeface="Open Sans"/>
                <a:sym typeface="Open Sans"/>
              </a:rPr>
              <a:t>Bana.</a:t>
            </a:r>
          </a:p>
          <a:p>
            <a:pPr marL="0" indent="0" algn="ctr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chemeClr val="bg1">
                  <a:lumMod val="50000"/>
                </a:schemeClr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But,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discriminating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between high and low quality when you “see” it,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way easier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High quality – high effort?</a:t>
            </a:r>
            <a:endParaRPr lang="LID4096" dirty="0"/>
          </a:p>
        </p:txBody>
      </p:sp>
      <p:pic>
        <p:nvPicPr>
          <p:cNvPr id="33796" name="Picture 4" descr="gelbe Bananenfrucht">
            <a:extLst>
              <a:ext uri="{FF2B5EF4-FFF2-40B4-BE49-F238E27FC236}">
                <a16:creationId xmlns:a16="http://schemas.microsoft.com/office/drawing/2014/main" id="{B1F0DF47-8BD3-41AA-AD49-603841324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3" r="17157"/>
          <a:stretch/>
        </p:blipFill>
        <p:spPr bwMode="auto">
          <a:xfrm>
            <a:off x="9206910" y="0"/>
            <a:ext cx="2985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432350B2-0669-454E-8201-30518E2904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42255" y="394871"/>
            <a:ext cx="914400" cy="914400"/>
          </a:xfrm>
          <a:prstGeom prst="rect">
            <a:avLst/>
          </a:prstGeom>
        </p:spPr>
      </p:pic>
      <p:pic>
        <p:nvPicPr>
          <p:cNvPr id="15" name="Grafik 14" descr="Daumen-hoch-Zeichen">
            <a:extLst>
              <a:ext uri="{FF2B5EF4-FFF2-40B4-BE49-F238E27FC236}">
                <a16:creationId xmlns:a16="http://schemas.microsoft.com/office/drawing/2014/main" id="{A4A20495-0CB0-48C5-B64E-5708CAB2DD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7194255" y="565719"/>
            <a:ext cx="914400" cy="914400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8A993F5-A093-4ED7-AA6B-F271649F91DC}"/>
              </a:ext>
            </a:extLst>
          </p:cNvPr>
          <p:cNvSpPr/>
          <p:nvPr/>
        </p:nvSpPr>
        <p:spPr>
          <a:xfrm>
            <a:off x="9281664" y="4983010"/>
            <a:ext cx="2802987" cy="14801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B425150B-EE4C-465A-B703-643CE2C14C3A}"/>
              </a:ext>
            </a:extLst>
          </p:cNvPr>
          <p:cNvSpPr txBox="1">
            <a:spLocks/>
          </p:cNvSpPr>
          <p:nvPr/>
        </p:nvSpPr>
        <p:spPr>
          <a:xfrm>
            <a:off x="9638633" y="5154327"/>
            <a:ext cx="2233980" cy="115376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4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Golden fruit of joy,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Curved smile of nature's delight,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Banana, pure bliss.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207253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65490"/>
            <a:ext cx="4242003" cy="411147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asymmetry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is harvested to further improve the base or supervised trained model.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By retraining on “liked” prompt response pairs.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High quality – high effort?</a:t>
            </a:r>
            <a:endParaRPr lang="LID4096" dirty="0"/>
          </a:p>
        </p:txBody>
      </p:sp>
      <p:pic>
        <p:nvPicPr>
          <p:cNvPr id="33796" name="Picture 4" descr="gelbe Bananenfrucht">
            <a:extLst>
              <a:ext uri="{FF2B5EF4-FFF2-40B4-BE49-F238E27FC236}">
                <a16:creationId xmlns:a16="http://schemas.microsoft.com/office/drawing/2014/main" id="{B1F0DF47-8BD3-41AA-AD49-603841324E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3" r="17157"/>
          <a:stretch/>
        </p:blipFill>
        <p:spPr bwMode="auto">
          <a:xfrm>
            <a:off x="9206910" y="0"/>
            <a:ext cx="298509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432350B2-0669-454E-8201-30518E2904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2255" y="394871"/>
            <a:ext cx="914400" cy="914400"/>
          </a:xfrm>
          <a:prstGeom prst="rect">
            <a:avLst/>
          </a:prstGeom>
        </p:spPr>
      </p:pic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18A993F5-A093-4ED7-AA6B-F271649F91DC}"/>
              </a:ext>
            </a:extLst>
          </p:cNvPr>
          <p:cNvSpPr/>
          <p:nvPr/>
        </p:nvSpPr>
        <p:spPr>
          <a:xfrm>
            <a:off x="9281664" y="4983010"/>
            <a:ext cx="2802987" cy="1480119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Inhaltsplatzhalter 1">
            <a:extLst>
              <a:ext uri="{FF2B5EF4-FFF2-40B4-BE49-F238E27FC236}">
                <a16:creationId xmlns:a16="http://schemas.microsoft.com/office/drawing/2014/main" id="{B425150B-EE4C-465A-B703-643CE2C14C3A}"/>
              </a:ext>
            </a:extLst>
          </p:cNvPr>
          <p:cNvSpPr txBox="1">
            <a:spLocks/>
          </p:cNvSpPr>
          <p:nvPr/>
        </p:nvSpPr>
        <p:spPr>
          <a:xfrm>
            <a:off x="9638633" y="5154327"/>
            <a:ext cx="2233980" cy="1153766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Golden fruit of joy,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Curved smile of nature's delight,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Banana, pure bliss.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52100301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Do these look familiar?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E413DD02-4DB6-45EB-B248-062A5669D5B6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758834C0-22A3-4CA8-BB66-309E71136D72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12" name="Rechteck: abgerundete Ecken 11">
              <a:extLst>
                <a:ext uri="{FF2B5EF4-FFF2-40B4-BE49-F238E27FC236}">
                  <a16:creationId xmlns:a16="http://schemas.microsoft.com/office/drawing/2014/main" id="{555FEFFE-A991-4A1B-A7CF-8184ADE8459B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F819A21F-29A9-468E-9213-1E8724843B5F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4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BC1C0DB5-D598-445D-8641-B315836CA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A76F91C1-C7CD-4DC2-B156-BDBADEE6D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367701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If something is “free”. You might be the product.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69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Do these look familiar?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D1AEF2F-9D56-4624-BBF9-843CD671FBCC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850FE2B-AED7-44B4-B91E-8F5363E1E848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27236C-75A1-4A68-B738-78B73AD3C499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D46443-26D3-43C9-B5B3-A892CF94FF7C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2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801DA296-68F7-477E-8501-781AC036E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E6CA181C-6383-467F-AF69-D4905BD7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52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분홍색 표면에 익은 바나나">
            <a:extLst>
              <a:ext uri="{FF2B5EF4-FFF2-40B4-BE49-F238E27FC236}">
                <a16:creationId xmlns:a16="http://schemas.microsoft.com/office/drawing/2014/main" id="{EDCDF94B-E8C7-4184-89A2-A3A2C03D4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r="26075" b="941"/>
          <a:stretch/>
        </p:blipFill>
        <p:spPr bwMode="auto">
          <a:xfrm>
            <a:off x="6007100" y="0"/>
            <a:ext cx="61849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lnSpcReduction="1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1966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ELIZA Joseph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Weizenbaum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i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Limited conversation with humans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2019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ELMo</a:t>
            </a: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BERT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GPT-2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Megatron-LM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/>
          <a:lstStyle/>
          <a:p>
            <a:r>
              <a:rPr lang="en-GB" dirty="0"/>
              <a:t>GPT (3) is not a new thing.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099541BD-B628-469C-9EC2-0FBFF6741509}"/>
              </a:ext>
            </a:extLst>
          </p:cNvPr>
          <p:cNvSpPr/>
          <p:nvPr/>
        </p:nvSpPr>
        <p:spPr>
          <a:xfrm>
            <a:off x="5943600" y="5248669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6F8375FD-3123-498E-9560-F629774FC19D}"/>
              </a:ext>
            </a:extLst>
          </p:cNvPr>
          <p:cNvGrpSpPr/>
          <p:nvPr/>
        </p:nvGrpSpPr>
        <p:grpSpPr>
          <a:xfrm>
            <a:off x="7348216" y="5497946"/>
            <a:ext cx="3694952" cy="582587"/>
            <a:chOff x="551711" y="5348585"/>
            <a:chExt cx="3694952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715BA18D-765F-4EF1-A2CA-57CFD98B1390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72B8EC51-B473-44E4-BA74-2694AEC4AFC4}"/>
                </a:ext>
              </a:extLst>
            </p:cNvPr>
            <p:cNvSpPr/>
            <p:nvPr/>
          </p:nvSpPr>
          <p:spPr>
            <a:xfrm>
              <a:off x="1097788" y="5348585"/>
              <a:ext cx="314887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Voicebot.ai</a:t>
              </a:r>
            </a:p>
            <a:p>
              <a:r>
                <a:rPr lang="en-US" sz="1200" dirty="0">
                  <a:solidFill>
                    <a:schemeClr val="accent2">
                      <a:lumMod val="40000"/>
                      <a:lumOff val="60000"/>
                    </a:schemeClr>
                  </a:solidFill>
                  <a:hlinkClick r:id="rId4"/>
                </a:rPr>
                <a:t>Timeline History of Large Language Models</a:t>
              </a:r>
              <a:endParaRPr lang="en-US" sz="1200" dirty="0"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11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D7A3FD2F-5C3C-48C8-880F-B7D7923F8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462" name="Picture 6" descr="https://chart.apis.google.com/chart?cht=qr&amp;chs=500x500&amp;choe=UTF-8&amp;chld=H|0&amp;chl=https://tinyurl.com/2ljhz4fk">
            <a:extLst>
              <a:ext uri="{FF2B5EF4-FFF2-40B4-BE49-F238E27FC236}">
                <a16:creationId xmlns:a16="http://schemas.microsoft.com/office/drawing/2014/main" id="{D539DF6B-419D-4C95-B511-6E211308A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3902" y="5587853"/>
            <a:ext cx="417832" cy="41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241547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882140"/>
            <a:ext cx="4940300" cy="429482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 positive stance is, that you are customizing the database to your preferences,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nudging future AI models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your liking.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The “I like sugar”-Problem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0364BA-7B02-421E-B310-C8BEEA87B52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18F13F-9416-436D-B0B3-D0F78FD13144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F08E8F1-60A5-4CD5-80E9-B9240227C41D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8EA929-5422-4CA3-98E1-B3CFF3061FA5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2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BB685B05-B697-41FA-855B-8CEB488B9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94DA14A7-9E60-46E3-B5CE-30910AA8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72703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940300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However, the “like” button, might nudge you into a context of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 I like sugar?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”, instead of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sugar good for me?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The “I like sugar”-Problem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0364BA-7B02-421E-B310-C8BEEA87B52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18F13F-9416-436D-B0B3-D0F78FD13144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F08E8F1-60A5-4CD5-80E9-B9240227C41D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8EA929-5422-4CA3-98E1-B3CFF3061FA5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2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BB685B05-B697-41FA-855B-8CEB488B9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94DA14A7-9E60-46E3-B5CE-30910AA8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8018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940300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However, the “like” button, might nudge you into a context of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 I like sugar?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”, instead of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is sugar good for me?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”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or even “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do I like salt?”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The Reinforcement Problem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410364BA-7B02-421E-B310-C8BEEA87B529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8018F13F-9416-436D-B0B3-D0F78FD13144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4F08E8F1-60A5-4CD5-80E9-B9240227C41D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8EA929-5422-4CA3-98E1-B3CFF3061FA5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2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BB685B05-B697-41FA-855B-8CEB488B91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94DA14A7-9E60-46E3-B5CE-30910AA81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978270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965960"/>
            <a:ext cx="4242003" cy="421100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Bottom line, when using these,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you are labeling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for a reward model.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73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You might be the product.</a:t>
            </a:r>
            <a:endParaRPr lang="LID4096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3F59254-6F5B-46E2-ADD4-57711A190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951" y="2887572"/>
            <a:ext cx="1771897" cy="924054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2D1AEF2F-9D56-4624-BBF9-843CD671FBCC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C850FE2B-AED7-44B4-B91E-8F5363E1E848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9" name="Rechteck: abgerundete Ecken 8">
              <a:extLst>
                <a:ext uri="{FF2B5EF4-FFF2-40B4-BE49-F238E27FC236}">
                  <a16:creationId xmlns:a16="http://schemas.microsoft.com/office/drawing/2014/main" id="{B827236C-75A1-4A68-B738-78B73AD3C499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C2D46443-26D3-43C9-B5B3-A892CF94FF7C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2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801DA296-68F7-477E-8501-781AC036E7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E6CA181C-6383-467F-AF69-D4905BD794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81100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asymmetry also holds for models.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Discrimination between high and low quality is also readily learned supervised by a specialized base model – an auxiliary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reward model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74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Scaling the reward model.</a:t>
            </a:r>
            <a:endParaRPr lang="LID4096" dirty="0"/>
          </a:p>
        </p:txBody>
      </p:sp>
      <p:pic>
        <p:nvPicPr>
          <p:cNvPr id="35842" name="Picture 2" descr="Gelbe Bananenfrüchte auf blauer Oberfläche">
            <a:extLst>
              <a:ext uri="{FF2B5EF4-FFF2-40B4-BE49-F238E27FC236}">
                <a16:creationId xmlns:a16="http://schemas.microsoft.com/office/drawing/2014/main" id="{85F09047-4B7A-4746-A775-9BB9D7965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19231" r="5383" b="11539"/>
          <a:stretch/>
        </p:blipFill>
        <p:spPr bwMode="auto">
          <a:xfrm>
            <a:off x="5994400" y="0"/>
            <a:ext cx="619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AA2F9CFF-0DC6-4962-ADC5-24114AC4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610363">
            <a:off x="7648750" y="2861932"/>
            <a:ext cx="914400" cy="914400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D92CCB39-69ED-4E2B-982F-D4D76974AD08}"/>
              </a:ext>
            </a:extLst>
          </p:cNvPr>
          <p:cNvSpPr txBox="1">
            <a:spLocks/>
          </p:cNvSpPr>
          <p:nvPr/>
        </p:nvSpPr>
        <p:spPr>
          <a:xfrm>
            <a:off x="9536619" y="5179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E287C3A3-B795-455D-B02F-093ADDDD4074}"/>
              </a:ext>
            </a:extLst>
          </p:cNvPr>
          <p:cNvSpPr txBox="1">
            <a:spLocks/>
          </p:cNvSpPr>
          <p:nvPr/>
        </p:nvSpPr>
        <p:spPr>
          <a:xfrm>
            <a:off x="10241802" y="237937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0F9075B0-5E37-499F-8307-8601F464F2E7}"/>
              </a:ext>
            </a:extLst>
          </p:cNvPr>
          <p:cNvSpPr txBox="1">
            <a:spLocks/>
          </p:cNvSpPr>
          <p:nvPr/>
        </p:nvSpPr>
        <p:spPr>
          <a:xfrm>
            <a:off x="9499676" y="184384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9C8FBBD0-A191-49FB-875E-BB7F11537B5A}"/>
              </a:ext>
            </a:extLst>
          </p:cNvPr>
          <p:cNvSpPr txBox="1">
            <a:spLocks/>
          </p:cNvSpPr>
          <p:nvPr/>
        </p:nvSpPr>
        <p:spPr>
          <a:xfrm>
            <a:off x="7152783" y="1750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3C6A85AB-FC71-4288-A1FF-B8EB829451DA}"/>
              </a:ext>
            </a:extLst>
          </p:cNvPr>
          <p:cNvSpPr txBox="1">
            <a:spLocks/>
          </p:cNvSpPr>
          <p:nvPr/>
        </p:nvSpPr>
        <p:spPr>
          <a:xfrm>
            <a:off x="6429753" y="3669751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umen-hoch-Zeichen">
            <a:extLst>
              <a:ext uri="{FF2B5EF4-FFF2-40B4-BE49-F238E27FC236}">
                <a16:creationId xmlns:a16="http://schemas.microsoft.com/office/drawing/2014/main" id="{6C3ADEB9-DD22-4A3A-AEE8-1F9B9E3D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612" y="4277478"/>
            <a:ext cx="914400" cy="914400"/>
          </a:xfrm>
          <a:prstGeom prst="rect">
            <a:avLst/>
          </a:prstGeom>
        </p:spPr>
      </p:pic>
      <p:pic>
        <p:nvPicPr>
          <p:cNvPr id="33" name="Grafik 32" descr="Daumen-hoch-Zeichen">
            <a:extLst>
              <a:ext uri="{FF2B5EF4-FFF2-40B4-BE49-F238E27FC236}">
                <a16:creationId xmlns:a16="http://schemas.microsoft.com/office/drawing/2014/main" id="{3FB21FCB-F696-4F42-BEEB-827EF85E9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65630">
            <a:off x="11090316" y="2589863"/>
            <a:ext cx="914400" cy="914400"/>
          </a:xfrm>
          <a:prstGeom prst="rect">
            <a:avLst/>
          </a:prstGeom>
        </p:spPr>
      </p:pic>
      <p:pic>
        <p:nvPicPr>
          <p:cNvPr id="34" name="Grafik 33" descr="Daumen-hoch-Zeichen">
            <a:extLst>
              <a:ext uri="{FF2B5EF4-FFF2-40B4-BE49-F238E27FC236}">
                <a16:creationId xmlns:a16="http://schemas.microsoft.com/office/drawing/2014/main" id="{46229E18-D827-4861-8BD3-57DAB6FF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750" y="909374"/>
            <a:ext cx="914400" cy="914400"/>
          </a:xfrm>
          <a:prstGeom prst="rect">
            <a:avLst/>
          </a:prstGeom>
        </p:spPr>
      </p:pic>
      <p:pic>
        <p:nvPicPr>
          <p:cNvPr id="35" name="Grafik 34" descr="Daumen-hoch-Zeichen">
            <a:extLst>
              <a:ext uri="{FF2B5EF4-FFF2-40B4-BE49-F238E27FC236}">
                <a16:creationId xmlns:a16="http://schemas.microsoft.com/office/drawing/2014/main" id="{346369F2-A93F-40DA-B0EB-30D8FCD86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64787">
            <a:off x="10452843" y="269213"/>
            <a:ext cx="914400" cy="914400"/>
          </a:xfrm>
          <a:prstGeom prst="rect">
            <a:avLst/>
          </a:prstGeom>
        </p:spPr>
      </p:pic>
      <p:pic>
        <p:nvPicPr>
          <p:cNvPr id="36" name="Grafik 35" descr="Daumen-hoch-Zeichen">
            <a:extLst>
              <a:ext uri="{FF2B5EF4-FFF2-40B4-BE49-F238E27FC236}">
                <a16:creationId xmlns:a16="http://schemas.microsoft.com/office/drawing/2014/main" id="{51149E21-412E-435B-83A7-824EFDBD1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29788">
            <a:off x="7541224" y="5034226"/>
            <a:ext cx="914400" cy="914400"/>
          </a:xfrm>
          <a:prstGeom prst="rect">
            <a:avLst/>
          </a:prstGeom>
        </p:spPr>
      </p:pic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2B2E0EB0-1D55-431B-B66F-32E1BC7F1A50}"/>
              </a:ext>
            </a:extLst>
          </p:cNvPr>
          <p:cNvSpPr txBox="1">
            <a:spLocks/>
          </p:cNvSpPr>
          <p:nvPr/>
        </p:nvSpPr>
        <p:spPr>
          <a:xfrm>
            <a:off x="6322227" y="5842045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4284342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 fontScale="92500" lnSpcReduction="1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Now, the supervised trained model can be trained by the reward model,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which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discriminates the quality of multiple responses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(remember temperature) to a single prompt.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Better responses will be retrained, and will have higher probability in future.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75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Scaling the reward model.</a:t>
            </a:r>
            <a:endParaRPr lang="LID4096" dirty="0"/>
          </a:p>
        </p:txBody>
      </p:sp>
      <p:pic>
        <p:nvPicPr>
          <p:cNvPr id="35842" name="Picture 2" descr="Gelbe Bananenfrüchte auf blauer Oberfläche">
            <a:extLst>
              <a:ext uri="{FF2B5EF4-FFF2-40B4-BE49-F238E27FC236}">
                <a16:creationId xmlns:a16="http://schemas.microsoft.com/office/drawing/2014/main" id="{85F09047-4B7A-4746-A775-9BB9D79659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" t="19231" r="5383" b="11539"/>
          <a:stretch/>
        </p:blipFill>
        <p:spPr bwMode="auto">
          <a:xfrm>
            <a:off x="5994400" y="0"/>
            <a:ext cx="6197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AA2F9CFF-0DC6-4962-ADC5-24114AC469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610363">
            <a:off x="7648750" y="2861932"/>
            <a:ext cx="914400" cy="914400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D92CCB39-69ED-4E2B-982F-D4D76974AD08}"/>
              </a:ext>
            </a:extLst>
          </p:cNvPr>
          <p:cNvSpPr txBox="1">
            <a:spLocks/>
          </p:cNvSpPr>
          <p:nvPr/>
        </p:nvSpPr>
        <p:spPr>
          <a:xfrm>
            <a:off x="9536619" y="5179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E287C3A3-B795-455D-B02F-093ADDDD4074}"/>
              </a:ext>
            </a:extLst>
          </p:cNvPr>
          <p:cNvSpPr txBox="1">
            <a:spLocks/>
          </p:cNvSpPr>
          <p:nvPr/>
        </p:nvSpPr>
        <p:spPr>
          <a:xfrm>
            <a:off x="10241802" y="237937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0F9075B0-5E37-499F-8307-8601F464F2E7}"/>
              </a:ext>
            </a:extLst>
          </p:cNvPr>
          <p:cNvSpPr txBox="1">
            <a:spLocks/>
          </p:cNvSpPr>
          <p:nvPr/>
        </p:nvSpPr>
        <p:spPr>
          <a:xfrm>
            <a:off x="9499676" y="184384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9C8FBBD0-A191-49FB-875E-BB7F11537B5A}"/>
              </a:ext>
            </a:extLst>
          </p:cNvPr>
          <p:cNvSpPr txBox="1">
            <a:spLocks/>
          </p:cNvSpPr>
          <p:nvPr/>
        </p:nvSpPr>
        <p:spPr>
          <a:xfrm>
            <a:off x="7152783" y="1750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3C6A85AB-FC71-4288-A1FF-B8EB829451DA}"/>
              </a:ext>
            </a:extLst>
          </p:cNvPr>
          <p:cNvSpPr txBox="1">
            <a:spLocks/>
          </p:cNvSpPr>
          <p:nvPr/>
        </p:nvSpPr>
        <p:spPr>
          <a:xfrm>
            <a:off x="6429753" y="3669751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umen-hoch-Zeichen">
            <a:extLst>
              <a:ext uri="{FF2B5EF4-FFF2-40B4-BE49-F238E27FC236}">
                <a16:creationId xmlns:a16="http://schemas.microsoft.com/office/drawing/2014/main" id="{6C3ADEB9-DD22-4A3A-AEE8-1F9B9E3D6A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612" y="4277478"/>
            <a:ext cx="914400" cy="914400"/>
          </a:xfrm>
          <a:prstGeom prst="rect">
            <a:avLst/>
          </a:prstGeom>
        </p:spPr>
      </p:pic>
      <p:pic>
        <p:nvPicPr>
          <p:cNvPr id="33" name="Grafik 32" descr="Daumen-hoch-Zeichen">
            <a:extLst>
              <a:ext uri="{FF2B5EF4-FFF2-40B4-BE49-F238E27FC236}">
                <a16:creationId xmlns:a16="http://schemas.microsoft.com/office/drawing/2014/main" id="{3FB21FCB-F696-4F42-BEEB-827EF85E9E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65630">
            <a:off x="11090316" y="2589863"/>
            <a:ext cx="914400" cy="914400"/>
          </a:xfrm>
          <a:prstGeom prst="rect">
            <a:avLst/>
          </a:prstGeom>
        </p:spPr>
      </p:pic>
      <p:pic>
        <p:nvPicPr>
          <p:cNvPr id="34" name="Grafik 33" descr="Daumen-hoch-Zeichen">
            <a:extLst>
              <a:ext uri="{FF2B5EF4-FFF2-40B4-BE49-F238E27FC236}">
                <a16:creationId xmlns:a16="http://schemas.microsoft.com/office/drawing/2014/main" id="{46229E18-D827-4861-8BD3-57DAB6FFC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48750" y="909374"/>
            <a:ext cx="914400" cy="914400"/>
          </a:xfrm>
          <a:prstGeom prst="rect">
            <a:avLst/>
          </a:prstGeom>
        </p:spPr>
      </p:pic>
      <p:pic>
        <p:nvPicPr>
          <p:cNvPr id="35" name="Grafik 34" descr="Daumen-hoch-Zeichen">
            <a:extLst>
              <a:ext uri="{FF2B5EF4-FFF2-40B4-BE49-F238E27FC236}">
                <a16:creationId xmlns:a16="http://schemas.microsoft.com/office/drawing/2014/main" id="{346369F2-A93F-40DA-B0EB-30D8FCD86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564787">
            <a:off x="10452843" y="269213"/>
            <a:ext cx="914400" cy="914400"/>
          </a:xfrm>
          <a:prstGeom prst="rect">
            <a:avLst/>
          </a:prstGeom>
        </p:spPr>
      </p:pic>
      <p:pic>
        <p:nvPicPr>
          <p:cNvPr id="36" name="Grafik 35" descr="Daumen-hoch-Zeichen">
            <a:extLst>
              <a:ext uri="{FF2B5EF4-FFF2-40B4-BE49-F238E27FC236}">
                <a16:creationId xmlns:a16="http://schemas.microsoft.com/office/drawing/2014/main" id="{51149E21-412E-435B-83A7-824EFDBD14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29788">
            <a:off x="7541224" y="5034226"/>
            <a:ext cx="914400" cy="914400"/>
          </a:xfrm>
          <a:prstGeom prst="rect">
            <a:avLst/>
          </a:prstGeom>
        </p:spPr>
      </p:pic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2B2E0EB0-1D55-431B-B66F-32E1BC7F1A50}"/>
              </a:ext>
            </a:extLst>
          </p:cNvPr>
          <p:cNvSpPr txBox="1">
            <a:spLocks/>
          </p:cNvSpPr>
          <p:nvPr/>
        </p:nvSpPr>
        <p:spPr>
          <a:xfrm>
            <a:off x="6322227" y="5842045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6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57103869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is what the resulting model is called.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This three stage training process is currently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best practice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 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76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Reinforcement Learning Human Feedback Model</a:t>
            </a:r>
            <a:endParaRPr lang="LID4096" dirty="0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530F041E-CA18-1E39-0EC2-BFC9552E9A57}"/>
              </a:ext>
            </a:extLst>
          </p:cNvPr>
          <p:cNvSpPr/>
          <p:nvPr/>
        </p:nvSpPr>
        <p:spPr>
          <a:xfrm>
            <a:off x="7725616" y="1940394"/>
            <a:ext cx="4140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A banana in sections / stages</a:t>
            </a:r>
            <a:endParaRPr lang="LID4096" dirty="0"/>
          </a:p>
        </p:txBody>
      </p:sp>
      <p:pic>
        <p:nvPicPr>
          <p:cNvPr id="7" name="Picture 2" descr="gelbe Banane auf weißer Oberfläche">
            <a:extLst>
              <a:ext uri="{FF2B5EF4-FFF2-40B4-BE49-F238E27FC236}">
                <a16:creationId xmlns:a16="http://schemas.microsoft.com/office/drawing/2014/main" id="{5CED85EC-2FE3-03A0-E089-4D079E2FA6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79" t="1579" r="15721" b="-1728"/>
          <a:stretch/>
        </p:blipFill>
        <p:spPr bwMode="auto">
          <a:xfrm rot="5400000">
            <a:off x="5581649" y="247651"/>
            <a:ext cx="6858002" cy="63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8">
            <a:extLst>
              <a:ext uri="{FF2B5EF4-FFF2-40B4-BE49-F238E27FC236}">
                <a16:creationId xmlns:a16="http://schemas.microsoft.com/office/drawing/2014/main" id="{85C646B2-2F2D-FB2B-DD20-381F0FF33E30}"/>
              </a:ext>
            </a:extLst>
          </p:cNvPr>
          <p:cNvSpPr/>
          <p:nvPr/>
        </p:nvSpPr>
        <p:spPr>
          <a:xfrm rot="16200000">
            <a:off x="8076537" y="-2052080"/>
            <a:ext cx="2063385" cy="6167541"/>
          </a:xfrm>
          <a:prstGeom prst="rect">
            <a:avLst/>
          </a:prstGeom>
          <a:solidFill>
            <a:schemeClr val="accent5">
              <a:lumMod val="75000"/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AE182A-338B-2A72-7A47-20641E4DA6CF}"/>
              </a:ext>
            </a:extLst>
          </p:cNvPr>
          <p:cNvSpPr txBox="1"/>
          <p:nvPr/>
        </p:nvSpPr>
        <p:spPr>
          <a:xfrm>
            <a:off x="6096000" y="1125982"/>
            <a:ext cx="5770493" cy="9150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Reinforcement Learning Human Feedback model (RLHF)</a:t>
            </a:r>
          </a:p>
        </p:txBody>
      </p:sp>
    </p:spTree>
    <p:extLst>
      <p:ext uri="{BB962C8B-B14F-4D97-AF65-F5344CB8AC3E}">
        <p14:creationId xmlns:p14="http://schemas.microsoft.com/office/powerpoint/2010/main" val="38750930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141220"/>
            <a:ext cx="4953000" cy="4035744"/>
          </a:xfrm>
        </p:spPr>
        <p:txBody>
          <a:bodyPr>
            <a:normAutofit lnSpcReduction="10000"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 we learned along the way, large language models may..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Be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biased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Fabricate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information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Have “reasoning”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errors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Have knowledge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cut-offs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Are prompt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injection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susceptible</a:t>
            </a:r>
            <a:endParaRPr lang="en-US" sz="1800" b="1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77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0"/>
            <a:ext cx="5275900" cy="1281529"/>
          </a:xfrm>
        </p:spPr>
        <p:txBody>
          <a:bodyPr>
            <a:normAutofit/>
          </a:bodyPr>
          <a:lstStyle/>
          <a:p>
            <a:r>
              <a:rPr lang="en-GB" dirty="0"/>
              <a:t>So where do we still need some duck tape? </a:t>
            </a:r>
            <a:endParaRPr lang="LID4096" dirty="0"/>
          </a:p>
        </p:txBody>
      </p:sp>
      <p:pic>
        <p:nvPicPr>
          <p:cNvPr id="38914" name="Picture 2" descr="흰색 표면에 노란색 바나나를 녹화">
            <a:extLst>
              <a:ext uri="{FF2B5EF4-FFF2-40B4-BE49-F238E27FC236}">
                <a16:creationId xmlns:a16="http://schemas.microsoft.com/office/drawing/2014/main" id="{85AC9834-B493-49E7-A527-2F1DC35248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62" t="12120" r="26589" b="3801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89317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2152873"/>
            <a:ext cx="4953000" cy="37004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In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low-stakes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applications with human oversight.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As source of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suggestions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overcome empty sheet panic.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 As an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assistant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not an autonomous system.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0"/>
            <a:ext cx="5275900" cy="1281529"/>
          </a:xfrm>
        </p:spPr>
        <p:txBody>
          <a:bodyPr>
            <a:normAutofit/>
          </a:bodyPr>
          <a:lstStyle/>
          <a:p>
            <a:r>
              <a:rPr lang="en-GB" dirty="0"/>
              <a:t>Recommended Use (my opinion)</a:t>
            </a:r>
            <a:endParaRPr lang="LID4096" dirty="0"/>
          </a:p>
        </p:txBody>
      </p:sp>
      <p:pic>
        <p:nvPicPr>
          <p:cNvPr id="39938" name="Picture 2" descr="분홍색 표면에 익은 바나나">
            <a:extLst>
              <a:ext uri="{FF2B5EF4-FFF2-40B4-BE49-F238E27FC236}">
                <a16:creationId xmlns:a16="http://schemas.microsoft.com/office/drawing/2014/main" id="{C8A4D2C8-9077-4DAF-967F-CF7D064EEF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14" r="26075" b="941"/>
          <a:stretch/>
        </p:blipFill>
        <p:spPr bwMode="auto">
          <a:xfrm>
            <a:off x="6007100" y="0"/>
            <a:ext cx="61849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45357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476500"/>
            <a:ext cx="4953000" cy="37004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discussion is reminiscent of the introduction of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pocket calculator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 the 1970s in German schools.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79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0"/>
            <a:ext cx="5275900" cy="1281529"/>
          </a:xfrm>
        </p:spPr>
        <p:txBody>
          <a:bodyPr>
            <a:normAutofit/>
          </a:bodyPr>
          <a:lstStyle/>
          <a:p>
            <a:r>
              <a:rPr lang="en-GB" dirty="0"/>
              <a:t>Historical Scaffolding.</a:t>
            </a:r>
            <a:endParaRPr lang="LID4096" dirty="0"/>
          </a:p>
        </p:txBody>
      </p:sp>
      <p:pic>
        <p:nvPicPr>
          <p:cNvPr id="43010" name="Picture 2" descr="ein Taschenrechner an einer gelben Wand montiert">
            <a:extLst>
              <a:ext uri="{FF2B5EF4-FFF2-40B4-BE49-F238E27FC236}">
                <a16:creationId xmlns:a16="http://schemas.microsoft.com/office/drawing/2014/main" id="{CFA1F082-E731-4EB0-8F50-6C8107F35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370" r="16910" b="-37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8959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070100"/>
            <a:ext cx="4446563" cy="4106864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Intuitive chat-feeling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“Free” to use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Instant response due to scaled compute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Accessible through browser and an App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415600" cy="767748"/>
          </a:xfrm>
        </p:spPr>
        <p:txBody>
          <a:bodyPr>
            <a:normAutofit fontScale="90000"/>
          </a:bodyPr>
          <a:lstStyle/>
          <a:p>
            <a:r>
              <a:rPr lang="en-GB" dirty="0"/>
              <a:t>GPT’s 2023 user interface has been new</a:t>
            </a:r>
            <a:endParaRPr lang="LID4096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D972468-3270-400A-94E0-3E64D8368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892" y="3144639"/>
            <a:ext cx="5871663" cy="735599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0B66A5EB-D3B8-45B6-980B-C09E6229C61F}"/>
              </a:ext>
            </a:extLst>
          </p:cNvPr>
          <p:cNvSpPr/>
          <p:nvPr/>
        </p:nvSpPr>
        <p:spPr>
          <a:xfrm>
            <a:off x="5943600" y="5381988"/>
            <a:ext cx="6248400" cy="10811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64312A-11CC-4A3D-A43F-DE1C845A1730}"/>
              </a:ext>
            </a:extLst>
          </p:cNvPr>
          <p:cNvGrpSpPr/>
          <p:nvPr/>
        </p:nvGrpSpPr>
        <p:grpSpPr>
          <a:xfrm>
            <a:off x="8357037" y="5672378"/>
            <a:ext cx="1556290" cy="582587"/>
            <a:chOff x="551711" y="5348585"/>
            <a:chExt cx="1556290" cy="582587"/>
          </a:xfrm>
        </p:grpSpPr>
        <p:sp>
          <p:nvSpPr>
            <p:cNvPr id="11" name="Rechteck: abgerundete Ecken 10">
              <a:extLst>
                <a:ext uri="{FF2B5EF4-FFF2-40B4-BE49-F238E27FC236}">
                  <a16:creationId xmlns:a16="http://schemas.microsoft.com/office/drawing/2014/main" id="{E7BC8BA0-52CE-408B-AF17-03F092157A80}"/>
                </a:ext>
              </a:extLst>
            </p:cNvPr>
            <p:cNvSpPr/>
            <p:nvPr/>
          </p:nvSpPr>
          <p:spPr>
            <a:xfrm>
              <a:off x="551711" y="5359202"/>
              <a:ext cx="571306" cy="571970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reflection blurRad="6350" stA="50000" endA="300" endPos="38500" dist="50800" dir="5400000" sy="-100000" algn="bl" rotWithShape="0"/>
            </a:effectLst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/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7E64110-0FC6-42C6-B0A3-44D3BEB3B8EC}"/>
                </a:ext>
              </a:extLst>
            </p:cNvPr>
            <p:cNvSpPr/>
            <p:nvPr/>
          </p:nvSpPr>
          <p:spPr>
            <a:xfrm>
              <a:off x="1097788" y="5348585"/>
              <a:ext cx="101021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200" b="1" dirty="0">
                  <a:solidFill>
                    <a:schemeClr val="bg1">
                      <a:lumMod val="85000"/>
                    </a:schemeClr>
                  </a:solidFill>
                </a:rPr>
                <a:t>Chat GPT</a:t>
              </a:r>
            </a:p>
            <a:p>
              <a:r>
                <a:rPr lang="en-US" sz="1200" i="1" dirty="0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Chat </a:t>
              </a:r>
              <a:r>
                <a:rPr lang="en-US" sz="1200" i="1" dirty="0" err="1">
                  <a:solidFill>
                    <a:srgbClr val="00B0F0"/>
                  </a:solidFill>
                  <a:hlinkClick r:id="rId4" action="ppaction://hlinkfile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openai</a:t>
              </a:r>
              <a:endParaRPr lang="en-US" sz="1200" i="1" dirty="0">
                <a:solidFill>
                  <a:srgbClr val="00B0F0"/>
                </a:solidFill>
              </a:endParaRPr>
            </a:p>
          </p:txBody>
        </p:sp>
        <p:pic>
          <p:nvPicPr>
            <p:cNvPr id="13" name="Picture 4" descr="https://chart.apis.google.com/chart?cht=qr&amp;chs=500x500&amp;choe=UTF-8&amp;chld=H|0&amp;chl=https://tinyurl.com/qzwxm26">
              <a:extLst>
                <a:ext uri="{FF2B5EF4-FFF2-40B4-BE49-F238E27FC236}">
                  <a16:creationId xmlns:a16="http://schemas.microsoft.com/office/drawing/2014/main" id="{ED061D77-B92D-4886-B813-BC3D517E0B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397" y="5438492"/>
              <a:ext cx="417831" cy="4178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5362" name="Picture 2" descr="https://chart.apis.google.com/chart?cht=qr&amp;chs=500x500&amp;choe=UTF-8&amp;chld=H|0&amp;chl=https://tinyurl.com/2oaf7lh8">
            <a:extLst>
              <a:ext uri="{FF2B5EF4-FFF2-40B4-BE49-F238E27FC236}">
                <a16:creationId xmlns:a16="http://schemas.microsoft.com/office/drawing/2014/main" id="{E98A578B-4E3E-4CEA-A3E7-7295A6277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75" y="5762285"/>
            <a:ext cx="417831" cy="41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7288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2476500"/>
            <a:ext cx="4953000" cy="3700464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The industrialization of AI reminds of the introduction of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steam power 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and the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mechanization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of production.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80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0"/>
            <a:ext cx="5275900" cy="1281529"/>
          </a:xfrm>
        </p:spPr>
        <p:txBody>
          <a:bodyPr>
            <a:normAutofit/>
          </a:bodyPr>
          <a:lstStyle/>
          <a:p>
            <a:r>
              <a:rPr lang="en-GB" dirty="0"/>
              <a:t>Historical Scaffolding.</a:t>
            </a:r>
            <a:endParaRPr lang="LID4096" dirty="0"/>
          </a:p>
        </p:txBody>
      </p:sp>
      <p:pic>
        <p:nvPicPr>
          <p:cNvPr id="43010" name="Picture 2" descr="ein Taschenrechner an einer gelben Wand montiert">
            <a:extLst>
              <a:ext uri="{FF2B5EF4-FFF2-40B4-BE49-F238E27FC236}">
                <a16:creationId xmlns:a16="http://schemas.microsoft.com/office/drawing/2014/main" id="{CFA1F082-E731-4EB0-8F50-6C8107F359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48" t="370" r="16910" b="-370"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872730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459345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Python library for building own LLM based apps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... Create chatbots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… Write documents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…  Search the internet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... Communicate with APIs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9,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81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 err="1"/>
              <a:t>LangChain</a:t>
            </a:r>
            <a:endParaRPr lang="LID4096" dirty="0"/>
          </a:p>
        </p:txBody>
      </p:sp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AA2F9CFF-0DC6-4962-ADC5-24114AC4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610363">
            <a:off x="7648750" y="2861932"/>
            <a:ext cx="914400" cy="914400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D92CCB39-69ED-4E2B-982F-D4D76974AD08}"/>
              </a:ext>
            </a:extLst>
          </p:cNvPr>
          <p:cNvSpPr txBox="1">
            <a:spLocks/>
          </p:cNvSpPr>
          <p:nvPr/>
        </p:nvSpPr>
        <p:spPr>
          <a:xfrm>
            <a:off x="9536619" y="5179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E287C3A3-B795-455D-B02F-093ADDDD4074}"/>
              </a:ext>
            </a:extLst>
          </p:cNvPr>
          <p:cNvSpPr txBox="1">
            <a:spLocks/>
          </p:cNvSpPr>
          <p:nvPr/>
        </p:nvSpPr>
        <p:spPr>
          <a:xfrm>
            <a:off x="10241802" y="237937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0F9075B0-5E37-499F-8307-8601F464F2E7}"/>
              </a:ext>
            </a:extLst>
          </p:cNvPr>
          <p:cNvSpPr txBox="1">
            <a:spLocks/>
          </p:cNvSpPr>
          <p:nvPr/>
        </p:nvSpPr>
        <p:spPr>
          <a:xfrm>
            <a:off x="9499676" y="184384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9C8FBBD0-A191-49FB-875E-BB7F11537B5A}"/>
              </a:ext>
            </a:extLst>
          </p:cNvPr>
          <p:cNvSpPr txBox="1">
            <a:spLocks/>
          </p:cNvSpPr>
          <p:nvPr/>
        </p:nvSpPr>
        <p:spPr>
          <a:xfrm>
            <a:off x="7152783" y="1750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3C6A85AB-FC71-4288-A1FF-B8EB829451DA}"/>
              </a:ext>
            </a:extLst>
          </p:cNvPr>
          <p:cNvSpPr txBox="1">
            <a:spLocks/>
          </p:cNvSpPr>
          <p:nvPr/>
        </p:nvSpPr>
        <p:spPr>
          <a:xfrm>
            <a:off x="6429753" y="3669751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umen-hoch-Zeichen">
            <a:extLst>
              <a:ext uri="{FF2B5EF4-FFF2-40B4-BE49-F238E27FC236}">
                <a16:creationId xmlns:a16="http://schemas.microsoft.com/office/drawing/2014/main" id="{6C3ADEB9-DD22-4A3A-AEE8-1F9B9E3D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6612" y="4277478"/>
            <a:ext cx="914400" cy="914400"/>
          </a:xfrm>
          <a:prstGeom prst="rect">
            <a:avLst/>
          </a:prstGeom>
        </p:spPr>
      </p:pic>
      <p:pic>
        <p:nvPicPr>
          <p:cNvPr id="33" name="Grafik 32" descr="Daumen-hoch-Zeichen">
            <a:extLst>
              <a:ext uri="{FF2B5EF4-FFF2-40B4-BE49-F238E27FC236}">
                <a16:creationId xmlns:a16="http://schemas.microsoft.com/office/drawing/2014/main" id="{3FB21FCB-F696-4F42-BEEB-827EF85E9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565630">
            <a:off x="11090316" y="2589863"/>
            <a:ext cx="914400" cy="914400"/>
          </a:xfrm>
          <a:prstGeom prst="rect">
            <a:avLst/>
          </a:prstGeom>
        </p:spPr>
      </p:pic>
      <p:pic>
        <p:nvPicPr>
          <p:cNvPr id="34" name="Grafik 33" descr="Daumen-hoch-Zeichen">
            <a:extLst>
              <a:ext uri="{FF2B5EF4-FFF2-40B4-BE49-F238E27FC236}">
                <a16:creationId xmlns:a16="http://schemas.microsoft.com/office/drawing/2014/main" id="{46229E18-D827-4861-8BD3-57DAB6FF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750" y="909374"/>
            <a:ext cx="914400" cy="914400"/>
          </a:xfrm>
          <a:prstGeom prst="rect">
            <a:avLst/>
          </a:prstGeom>
        </p:spPr>
      </p:pic>
      <p:pic>
        <p:nvPicPr>
          <p:cNvPr id="35" name="Grafik 34" descr="Daumen-hoch-Zeichen">
            <a:extLst>
              <a:ext uri="{FF2B5EF4-FFF2-40B4-BE49-F238E27FC236}">
                <a16:creationId xmlns:a16="http://schemas.microsoft.com/office/drawing/2014/main" id="{346369F2-A93F-40DA-B0EB-30D8FCD8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564787">
            <a:off x="10452843" y="269213"/>
            <a:ext cx="914400" cy="914400"/>
          </a:xfrm>
          <a:prstGeom prst="rect">
            <a:avLst/>
          </a:prstGeom>
        </p:spPr>
      </p:pic>
      <p:pic>
        <p:nvPicPr>
          <p:cNvPr id="36" name="Grafik 35" descr="Daumen-hoch-Zeichen">
            <a:extLst>
              <a:ext uri="{FF2B5EF4-FFF2-40B4-BE49-F238E27FC236}">
                <a16:creationId xmlns:a16="http://schemas.microsoft.com/office/drawing/2014/main" id="{51149E21-412E-435B-83A7-824EFDBD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29788">
            <a:off x="7541224" y="5034226"/>
            <a:ext cx="914400" cy="914400"/>
          </a:xfrm>
          <a:prstGeom prst="rect">
            <a:avLst/>
          </a:prstGeom>
        </p:spPr>
      </p:pic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2B2E0EB0-1D55-431B-B66F-32E1BC7F1A50}"/>
              </a:ext>
            </a:extLst>
          </p:cNvPr>
          <p:cNvSpPr txBox="1">
            <a:spLocks/>
          </p:cNvSpPr>
          <p:nvPr/>
        </p:nvSpPr>
        <p:spPr>
          <a:xfrm>
            <a:off x="6322227" y="5842045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A yellow bird on a bunch of bananas&#10;&#10;Description automatically generated">
            <a:extLst>
              <a:ext uri="{FF2B5EF4-FFF2-40B4-BE49-F238E27FC236}">
                <a16:creationId xmlns:a16="http://schemas.microsoft.com/office/drawing/2014/main" id="{ACFE30B3-BABE-4CEA-E5C1-B10D925D6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 b="14533"/>
          <a:stretch/>
        </p:blipFill>
        <p:spPr>
          <a:xfrm>
            <a:off x="5868523" y="0"/>
            <a:ext cx="632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9951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33400" y="1583512"/>
            <a:ext cx="4242003" cy="1567902"/>
          </a:xfrm>
        </p:spPr>
        <p:txBody>
          <a:bodyPr>
            <a:normAutofit/>
          </a:bodyPr>
          <a:lstStyle/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... To fully leverage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LangChain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we use the </a:t>
            </a:r>
            <a:r>
              <a:rPr lang="en-US" sz="2400" kern="0" dirty="0" err="1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OpenAI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API</a:t>
            </a: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... Not free!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10,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82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 err="1"/>
              <a:t>LangChain</a:t>
            </a:r>
            <a:endParaRPr lang="LID4096" dirty="0"/>
          </a:p>
        </p:txBody>
      </p:sp>
      <p:pic>
        <p:nvPicPr>
          <p:cNvPr id="11" name="Grafik 10" descr="Daumen-hoch-Zeichen">
            <a:extLst>
              <a:ext uri="{FF2B5EF4-FFF2-40B4-BE49-F238E27FC236}">
                <a16:creationId xmlns:a16="http://schemas.microsoft.com/office/drawing/2014/main" id="{AA2F9CFF-0DC6-4962-ADC5-24114AC469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610363">
            <a:off x="7648750" y="2861932"/>
            <a:ext cx="914400" cy="914400"/>
          </a:xfrm>
          <a:prstGeom prst="rect">
            <a:avLst/>
          </a:prstGeom>
        </p:spPr>
      </p:pic>
      <p:sp>
        <p:nvSpPr>
          <p:cNvPr id="14" name="Inhaltsplatzhalter 1">
            <a:extLst>
              <a:ext uri="{FF2B5EF4-FFF2-40B4-BE49-F238E27FC236}">
                <a16:creationId xmlns:a16="http://schemas.microsoft.com/office/drawing/2014/main" id="{D92CCB39-69ED-4E2B-982F-D4D76974AD08}"/>
              </a:ext>
            </a:extLst>
          </p:cNvPr>
          <p:cNvSpPr txBox="1">
            <a:spLocks/>
          </p:cNvSpPr>
          <p:nvPr/>
        </p:nvSpPr>
        <p:spPr>
          <a:xfrm>
            <a:off x="9536619" y="5179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Inhaltsplatzhalter 1">
            <a:extLst>
              <a:ext uri="{FF2B5EF4-FFF2-40B4-BE49-F238E27FC236}">
                <a16:creationId xmlns:a16="http://schemas.microsoft.com/office/drawing/2014/main" id="{E287C3A3-B795-455D-B02F-093ADDDD4074}"/>
              </a:ext>
            </a:extLst>
          </p:cNvPr>
          <p:cNvSpPr txBox="1">
            <a:spLocks/>
          </p:cNvSpPr>
          <p:nvPr/>
        </p:nvSpPr>
        <p:spPr>
          <a:xfrm>
            <a:off x="10241802" y="237937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Inhaltsplatzhalter 1">
            <a:extLst>
              <a:ext uri="{FF2B5EF4-FFF2-40B4-BE49-F238E27FC236}">
                <a16:creationId xmlns:a16="http://schemas.microsoft.com/office/drawing/2014/main" id="{0F9075B0-5E37-499F-8307-8601F464F2E7}"/>
              </a:ext>
            </a:extLst>
          </p:cNvPr>
          <p:cNvSpPr txBox="1">
            <a:spLocks/>
          </p:cNvSpPr>
          <p:nvPr/>
        </p:nvSpPr>
        <p:spPr>
          <a:xfrm>
            <a:off x="9499676" y="184384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" name="Inhaltsplatzhalter 1">
            <a:extLst>
              <a:ext uri="{FF2B5EF4-FFF2-40B4-BE49-F238E27FC236}">
                <a16:creationId xmlns:a16="http://schemas.microsoft.com/office/drawing/2014/main" id="{9C8FBBD0-A191-49FB-875E-BB7F11537B5A}"/>
              </a:ext>
            </a:extLst>
          </p:cNvPr>
          <p:cNvSpPr txBox="1">
            <a:spLocks/>
          </p:cNvSpPr>
          <p:nvPr/>
        </p:nvSpPr>
        <p:spPr>
          <a:xfrm>
            <a:off x="7152783" y="1750727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" name="Inhaltsplatzhalter 1">
            <a:extLst>
              <a:ext uri="{FF2B5EF4-FFF2-40B4-BE49-F238E27FC236}">
                <a16:creationId xmlns:a16="http://schemas.microsoft.com/office/drawing/2014/main" id="{3C6A85AB-FC71-4288-A1FF-B8EB829451DA}"/>
              </a:ext>
            </a:extLst>
          </p:cNvPr>
          <p:cNvSpPr txBox="1">
            <a:spLocks/>
          </p:cNvSpPr>
          <p:nvPr/>
        </p:nvSpPr>
        <p:spPr>
          <a:xfrm>
            <a:off x="6429753" y="3669751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" name="Grafik 31" descr="Daumen-hoch-Zeichen">
            <a:extLst>
              <a:ext uri="{FF2B5EF4-FFF2-40B4-BE49-F238E27FC236}">
                <a16:creationId xmlns:a16="http://schemas.microsoft.com/office/drawing/2014/main" id="{6C3ADEB9-DD22-4A3A-AEE8-1F9B9E3D6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866612" y="4277478"/>
            <a:ext cx="914400" cy="914400"/>
          </a:xfrm>
          <a:prstGeom prst="rect">
            <a:avLst/>
          </a:prstGeom>
        </p:spPr>
      </p:pic>
      <p:pic>
        <p:nvPicPr>
          <p:cNvPr id="33" name="Grafik 32" descr="Daumen-hoch-Zeichen">
            <a:extLst>
              <a:ext uri="{FF2B5EF4-FFF2-40B4-BE49-F238E27FC236}">
                <a16:creationId xmlns:a16="http://schemas.microsoft.com/office/drawing/2014/main" id="{3FB21FCB-F696-4F42-BEEB-827EF85E9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565630">
            <a:off x="11090316" y="2589863"/>
            <a:ext cx="914400" cy="914400"/>
          </a:xfrm>
          <a:prstGeom prst="rect">
            <a:avLst/>
          </a:prstGeom>
        </p:spPr>
      </p:pic>
      <p:pic>
        <p:nvPicPr>
          <p:cNvPr id="34" name="Grafik 33" descr="Daumen-hoch-Zeichen">
            <a:extLst>
              <a:ext uri="{FF2B5EF4-FFF2-40B4-BE49-F238E27FC236}">
                <a16:creationId xmlns:a16="http://schemas.microsoft.com/office/drawing/2014/main" id="{46229E18-D827-4861-8BD3-57DAB6FFC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48750" y="909374"/>
            <a:ext cx="914400" cy="914400"/>
          </a:xfrm>
          <a:prstGeom prst="rect">
            <a:avLst/>
          </a:prstGeom>
        </p:spPr>
      </p:pic>
      <p:pic>
        <p:nvPicPr>
          <p:cNvPr id="35" name="Grafik 34" descr="Daumen-hoch-Zeichen">
            <a:extLst>
              <a:ext uri="{FF2B5EF4-FFF2-40B4-BE49-F238E27FC236}">
                <a16:creationId xmlns:a16="http://schemas.microsoft.com/office/drawing/2014/main" id="{346369F2-A93F-40DA-B0EB-30D8FCD86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1564787">
            <a:off x="10452843" y="269213"/>
            <a:ext cx="914400" cy="914400"/>
          </a:xfrm>
          <a:prstGeom prst="rect">
            <a:avLst/>
          </a:prstGeom>
        </p:spPr>
      </p:pic>
      <p:pic>
        <p:nvPicPr>
          <p:cNvPr id="36" name="Grafik 35" descr="Daumen-hoch-Zeichen">
            <a:extLst>
              <a:ext uri="{FF2B5EF4-FFF2-40B4-BE49-F238E27FC236}">
                <a16:creationId xmlns:a16="http://schemas.microsoft.com/office/drawing/2014/main" id="{51149E21-412E-435B-83A7-824EFDBD1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29788">
            <a:off x="7541224" y="5034226"/>
            <a:ext cx="914400" cy="914400"/>
          </a:xfrm>
          <a:prstGeom prst="rect">
            <a:avLst/>
          </a:prstGeom>
        </p:spPr>
      </p:pic>
      <p:sp>
        <p:nvSpPr>
          <p:cNvPr id="37" name="Inhaltsplatzhalter 1">
            <a:extLst>
              <a:ext uri="{FF2B5EF4-FFF2-40B4-BE49-F238E27FC236}">
                <a16:creationId xmlns:a16="http://schemas.microsoft.com/office/drawing/2014/main" id="{2B2E0EB0-1D55-431B-B66F-32E1BC7F1A50}"/>
              </a:ext>
            </a:extLst>
          </p:cNvPr>
          <p:cNvSpPr txBox="1">
            <a:spLocks/>
          </p:cNvSpPr>
          <p:nvPr/>
        </p:nvSpPr>
        <p:spPr>
          <a:xfrm>
            <a:off x="6322227" y="5842045"/>
            <a:ext cx="1410367" cy="4209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71448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7027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3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82606" indent="-265098" algn="l" defTabSz="898472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44535" indent="-27144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 typeface="Wingdings" panose="05000000000000000000" pitchFamily="2" charset="2"/>
              <a:buChar char="q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00114" indent="-265098" algn="l" defTabSz="914347" rtl="0" eaLnBrk="1" latinLnBrk="0" hangingPunct="1">
              <a:lnSpc>
                <a:spcPct val="90000"/>
              </a:lnSpc>
              <a:spcBef>
                <a:spcPts val="480"/>
              </a:spcBef>
              <a:buSzPct val="88000"/>
              <a:buFontTx/>
              <a:buBlip>
                <a:blip r:embed="rId5"/>
              </a:buBlip>
              <a:defRPr sz="15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5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26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00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73" indent="-228587" algn="l" defTabSz="91434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79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r>
              <a:rPr lang="en-US" sz="1800" b="1" kern="0" dirty="0">
                <a:solidFill>
                  <a:schemeClr val="bg1"/>
                </a:solidFill>
                <a:latin typeface="Open Sans"/>
                <a:ea typeface="Open Sans"/>
                <a:cs typeface="Open Sans"/>
                <a:sym typeface="Open Sans"/>
              </a:rPr>
              <a:t>Is this good?</a:t>
            </a: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Picture 6" descr="A yellow bird on a bunch of bananas&#10;&#10;Description automatically generated">
            <a:extLst>
              <a:ext uri="{FF2B5EF4-FFF2-40B4-BE49-F238E27FC236}">
                <a16:creationId xmlns:a16="http://schemas.microsoft.com/office/drawing/2014/main" id="{ACFE30B3-BABE-4CEA-E5C1-B10D925D63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53" b="14533"/>
          <a:stretch/>
        </p:blipFill>
        <p:spPr>
          <a:xfrm>
            <a:off x="5868523" y="0"/>
            <a:ext cx="6323477" cy="6858000"/>
          </a:xfrm>
          <a:prstGeom prst="rect">
            <a:avLst/>
          </a:prstGeom>
        </p:spPr>
      </p:pic>
      <p:pic>
        <p:nvPicPr>
          <p:cNvPr id="8" name="Picture 7" descr="A screenshot of a phone&#10;&#10;Description automatically generated">
            <a:extLst>
              <a:ext uri="{FF2B5EF4-FFF2-40B4-BE49-F238E27FC236}">
                <a16:creationId xmlns:a16="http://schemas.microsoft.com/office/drawing/2014/main" id="{4EA99318-DB09-04CD-838D-5A6DF77206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224" y="3882695"/>
            <a:ext cx="5487325" cy="11972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6F2C0A-3887-6E56-DDB1-CD050DE57498}"/>
              </a:ext>
            </a:extLst>
          </p:cNvPr>
          <p:cNvSpPr txBox="1"/>
          <p:nvPr/>
        </p:nvSpPr>
        <p:spPr>
          <a:xfrm>
            <a:off x="351399" y="3578159"/>
            <a:ext cx="107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GPT-4</a:t>
            </a:r>
          </a:p>
        </p:txBody>
      </p:sp>
    </p:spTree>
    <p:extLst>
      <p:ext uri="{BB962C8B-B14F-4D97-AF65-F5344CB8AC3E}">
        <p14:creationId xmlns:p14="http://schemas.microsoft.com/office/powerpoint/2010/main" val="2352044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1EB04E11-8869-4B18-8DBF-252FECE284C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8000" y="2236277"/>
            <a:ext cx="4446563" cy="3548064"/>
          </a:xfrm>
        </p:spPr>
        <p:txBody>
          <a:bodyPr>
            <a:normAutofit/>
          </a:bodyPr>
          <a:lstStyle/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UI in a </a:t>
            </a: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browser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and app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API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interface with your own automations, and code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r>
              <a:rPr lang="en-US" sz="2400" b="1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Weights</a:t>
            </a:r>
            <a:r>
              <a:rPr lang="en-US" sz="2400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 to refine according to your needs (and) with your data</a:t>
            </a: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defTabSz="1219170">
              <a:lnSpc>
                <a:spcPct val="115000"/>
              </a:lnSpc>
              <a:buClr>
                <a:srgbClr val="000000"/>
              </a:buClr>
            </a:pPr>
            <a:endParaRPr lang="en-US" sz="24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indent="0" defTabSz="1219170">
              <a:lnSpc>
                <a:spcPct val="115000"/>
              </a:lnSpc>
              <a:buClr>
                <a:srgbClr val="000000"/>
              </a:buClr>
              <a:buNone/>
            </a:pPr>
            <a:endParaRPr lang="en-US" sz="1800" kern="0" dirty="0">
              <a:solidFill>
                <a:srgbClr val="5F6368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4BD1B3-E390-4A98-97E7-DD04E206FD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54299-21F5-4380-A5B0-36A76B3ABC3F}" type="datetime4">
              <a:rPr lang="en-US" smtClean="0"/>
              <a:t>October 4, 2023</a:t>
            </a:fld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237C80-F0A6-4C0E-9B8A-FA4BF6386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96EC4-B4CF-4701-AD06-A8439D6D8E12}" type="slidenum">
              <a:rPr lang="de-DE" smtClean="0"/>
              <a:t>9</a:t>
            </a:fld>
            <a:endParaRPr lang="de-D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46F7DB0-D3D3-4DFB-9F9D-87C352796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00" y="394871"/>
            <a:ext cx="5568000" cy="767748"/>
          </a:xfrm>
        </p:spPr>
        <p:txBody>
          <a:bodyPr>
            <a:normAutofit/>
          </a:bodyPr>
          <a:lstStyle/>
          <a:p>
            <a:r>
              <a:rPr lang="en-GB" dirty="0"/>
              <a:t>Grades of Accessibility.</a:t>
            </a:r>
            <a:endParaRPr lang="LID4096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73EDF02-04FC-4E9F-A58C-D1B1420429B1}"/>
              </a:ext>
            </a:extLst>
          </p:cNvPr>
          <p:cNvSpPr/>
          <p:nvPr/>
        </p:nvSpPr>
        <p:spPr>
          <a:xfrm>
            <a:off x="7725616" y="1940394"/>
            <a:ext cx="4062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kern="0" dirty="0">
                <a:solidFill>
                  <a:srgbClr val="5F6368"/>
                </a:solidFill>
                <a:latin typeface="Open Sans"/>
                <a:ea typeface="Open Sans"/>
                <a:cs typeface="Open Sans"/>
                <a:sym typeface="Open Sans"/>
              </a:rPr>
              <a:t>I will be a figure of ..</a:t>
            </a:r>
          </a:p>
          <a:p>
            <a:endParaRPr lang="en-US" kern="0" dirty="0">
              <a:solidFill>
                <a:srgbClr val="5F6368"/>
              </a:solidFill>
              <a:latin typeface="Open Sans"/>
              <a:sym typeface="Open Sans"/>
            </a:endParaRPr>
          </a:p>
          <a:p>
            <a:r>
              <a:rPr lang="en-US" kern="0" dirty="0">
                <a:solidFill>
                  <a:srgbClr val="5F6368"/>
                </a:solidFill>
                <a:latin typeface="Open Sans"/>
                <a:sym typeface="Open Sans"/>
              </a:rPr>
              <a:t>Different types of availability</a:t>
            </a:r>
            <a:endParaRPr lang="LID4096" dirty="0"/>
          </a:p>
        </p:txBody>
      </p:sp>
      <p:pic>
        <p:nvPicPr>
          <p:cNvPr id="9" name="Picture 4" descr="얇게 썬 바나나 과일과 복숭아">
            <a:extLst>
              <a:ext uri="{FF2B5EF4-FFF2-40B4-BE49-F238E27FC236}">
                <a16:creationId xmlns:a16="http://schemas.microsoft.com/office/drawing/2014/main" id="{C5A59087-6871-427F-8AB8-68D2DAB1B2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9" t="49078" r="32024" b="1045"/>
          <a:stretch/>
        </p:blipFill>
        <p:spPr bwMode="auto">
          <a:xfrm>
            <a:off x="6054623" y="0"/>
            <a:ext cx="61722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026540"/>
      </p:ext>
    </p:extLst>
  </p:cSld>
  <p:clrMapOvr>
    <a:masterClrMapping/>
  </p:clrMapOvr>
</p:sld>
</file>

<file path=ppt/theme/theme1.xml><?xml version="1.0" encoding="utf-8"?>
<a:theme xmlns:a="http://schemas.openxmlformats.org/drawingml/2006/main" name="Folienmaster_Fächer">
  <a:themeElements>
    <a:clrScheme name="Benutzerdefiniert 1">
      <a:dk1>
        <a:sysClr val="windowText" lastClr="000000"/>
      </a:dk1>
      <a:lt1>
        <a:sysClr val="window" lastClr="FFFFFF"/>
      </a:lt1>
      <a:dk2>
        <a:srgbClr val="FFF597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2.xml><?xml version="1.0" encoding="utf-8"?>
<a:theme xmlns:a="http://schemas.openxmlformats.org/drawingml/2006/main" name="Folienmaster_Form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3.xml><?xml version="1.0" encoding="utf-8"?>
<a:theme xmlns:a="http://schemas.openxmlformats.org/drawingml/2006/main" name="Folienmaster_Punkte">
  <a:themeElements>
    <a:clrScheme name="KIT FARBEN">
      <a:dk1>
        <a:sysClr val="windowText" lastClr="000000"/>
      </a:dk1>
      <a:lt1>
        <a:sysClr val="window" lastClr="FFFFFF"/>
      </a:lt1>
      <a:dk2>
        <a:srgbClr val="009682"/>
      </a:dk2>
      <a:lt2>
        <a:srgbClr val="D9D9D9"/>
      </a:lt2>
      <a:accent1>
        <a:srgbClr val="4664AA"/>
      </a:accent1>
      <a:accent2>
        <a:srgbClr val="23A1E0"/>
      </a:accent2>
      <a:accent3>
        <a:srgbClr val="8CB63C"/>
      </a:accent3>
      <a:accent4>
        <a:srgbClr val="A3107C"/>
      </a:accent4>
      <a:accent5>
        <a:srgbClr val="DF9B1B"/>
      </a:accent5>
      <a:accent6>
        <a:srgbClr val="FCE500"/>
      </a:accent6>
      <a:hlink>
        <a:srgbClr val="4664AA"/>
      </a:hlink>
      <a:folHlink>
        <a:srgbClr val="A22223"/>
      </a:folHlink>
    </a:clrScheme>
    <a:fontScheme name="Essenz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sign1" id="{D385F135-4BB1-4144-883F-BD663B3FA4BF}" vid="{9BD07EEE-6672-4655-8F7E-3FE0E154673F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8633</TotalTime>
  <Words>3912</Words>
  <Application>Microsoft Macintosh PowerPoint</Application>
  <PresentationFormat>Widescreen</PresentationFormat>
  <Paragraphs>1039</Paragraphs>
  <Slides>82</Slides>
  <Notes>81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Open Sans</vt:lpstr>
      <vt:lpstr>Wingdings</vt:lpstr>
      <vt:lpstr>Folienmaster_Fächer</vt:lpstr>
      <vt:lpstr>Folienmaster_Form</vt:lpstr>
      <vt:lpstr>Folienmaster_Punkte</vt:lpstr>
      <vt:lpstr>PowerPoint Presentation</vt:lpstr>
      <vt:lpstr>Engage.</vt:lpstr>
      <vt:lpstr>Engage.</vt:lpstr>
      <vt:lpstr>Engage.</vt:lpstr>
      <vt:lpstr>The plan is to peel.</vt:lpstr>
      <vt:lpstr>The plan is to peel.</vt:lpstr>
      <vt:lpstr>GPT (3) is not a new thing.</vt:lpstr>
      <vt:lpstr>GPT’s 2023 user interface has been new</vt:lpstr>
      <vt:lpstr>Grades of Accessibility.</vt:lpstr>
      <vt:lpstr>Grades of Accessibility.</vt:lpstr>
      <vt:lpstr>chatGPT is not a singular thing.</vt:lpstr>
      <vt:lpstr>chatGPT is not a singular thing.</vt:lpstr>
      <vt:lpstr>chatGPT is not a singular thing.</vt:lpstr>
      <vt:lpstr>Large language models are multi-stage rockets</vt:lpstr>
      <vt:lpstr>Base model characteristics</vt:lpstr>
      <vt:lpstr>Base model characteristics</vt:lpstr>
      <vt:lpstr>Why data mixture matters.</vt:lpstr>
      <vt:lpstr>Why data mixture matters.</vt:lpstr>
      <vt:lpstr>Why data mixture matters.</vt:lpstr>
      <vt:lpstr>It is not only about what, but when.</vt:lpstr>
      <vt:lpstr>Apple or Banana? You loose.</vt:lpstr>
      <vt:lpstr>Apple or Banana? You loose.</vt:lpstr>
      <vt:lpstr>Toadstool.</vt:lpstr>
      <vt:lpstr>How to make a model understand this data?</vt:lpstr>
      <vt:lpstr>How to make a model understand this data?</vt:lpstr>
      <vt:lpstr>How to make a model understand this data?</vt:lpstr>
      <vt:lpstr>How to make a model understand this data?</vt:lpstr>
      <vt:lpstr>Context length.</vt:lpstr>
      <vt:lpstr>Context length.</vt:lpstr>
      <vt:lpstr>Context length.</vt:lpstr>
      <vt:lpstr>It reads, how does it learn? </vt:lpstr>
      <vt:lpstr>It reads, how does it learn? </vt:lpstr>
      <vt:lpstr>Why does it learn so effective?</vt:lpstr>
      <vt:lpstr>Why does it learn so effective?</vt:lpstr>
      <vt:lpstr>Why does it learn so effective?</vt:lpstr>
      <vt:lpstr>It reads, how does it generate? </vt:lpstr>
      <vt:lpstr>It reads, how does it generate? </vt:lpstr>
      <vt:lpstr>It reads, how does it generate? </vt:lpstr>
      <vt:lpstr>It reads, how does it generate? </vt:lpstr>
      <vt:lpstr>Temperature</vt:lpstr>
      <vt:lpstr>Base models be like – </vt:lpstr>
      <vt:lpstr>Base models be like –  chonk chonk chonk.</vt:lpstr>
      <vt:lpstr>Models complete text.. You want to succeed with a task.</vt:lpstr>
      <vt:lpstr>Models complete text.. You want to succeed with a task.</vt:lpstr>
      <vt:lpstr>Models complete text.. You want to succeed with a task.</vt:lpstr>
      <vt:lpstr>Models complete text.. You want to succeed with a task.</vt:lpstr>
      <vt:lpstr>Models complete text.. You want to succeed with a task.</vt:lpstr>
      <vt:lpstr>Models complete text.. You want to succeed with a task.</vt:lpstr>
      <vt:lpstr>Models complete text.. You want to succeed with a task.</vt:lpstr>
      <vt:lpstr>Prompting over Supervised Finetuning</vt:lpstr>
      <vt:lpstr>Prompting over Supervised Finetuning</vt:lpstr>
      <vt:lpstr>How does it work?</vt:lpstr>
      <vt:lpstr>Prompting over Supervised Finetuning</vt:lpstr>
      <vt:lpstr>Prompt Engineering</vt:lpstr>
      <vt:lpstr>Prompt Engineering</vt:lpstr>
      <vt:lpstr>Knowledge Injection by Prompts</vt:lpstr>
      <vt:lpstr>Knowledge Injection by Prompts</vt:lpstr>
      <vt:lpstr>Layered prompts</vt:lpstr>
      <vt:lpstr>Supervised Finetuning on Prompts</vt:lpstr>
      <vt:lpstr>Supervised Finetuning on Prompts</vt:lpstr>
      <vt:lpstr>High quality.</vt:lpstr>
      <vt:lpstr>High quality.</vt:lpstr>
      <vt:lpstr>There sure is no single answer.</vt:lpstr>
      <vt:lpstr>There sure is no single answer.</vt:lpstr>
      <vt:lpstr>There sure is no single answer.</vt:lpstr>
      <vt:lpstr>High quality – high effort?</vt:lpstr>
      <vt:lpstr>High quality – high effort?</vt:lpstr>
      <vt:lpstr>Do these look familiar?</vt:lpstr>
      <vt:lpstr>Do these look familiar?</vt:lpstr>
      <vt:lpstr>The “I like sugar”-Problem</vt:lpstr>
      <vt:lpstr>The “I like sugar”-Problem</vt:lpstr>
      <vt:lpstr>The Reinforcement Problem</vt:lpstr>
      <vt:lpstr>You might be the product.</vt:lpstr>
      <vt:lpstr>Scaling the reward model.</vt:lpstr>
      <vt:lpstr>Scaling the reward model.</vt:lpstr>
      <vt:lpstr>Reinforcement Learning Human Feedback Model</vt:lpstr>
      <vt:lpstr>So where do we still need some duck tape? </vt:lpstr>
      <vt:lpstr>Recommended Use (my opinion)</vt:lpstr>
      <vt:lpstr>Historical Scaffolding.</vt:lpstr>
      <vt:lpstr>Historical Scaffolding.</vt:lpstr>
      <vt:lpstr>LangChain</vt:lpstr>
      <vt:lpstr>LangChain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Franzi</dc:creator>
  <cp:lastModifiedBy>Rettenberger, Luca (IAI)</cp:lastModifiedBy>
  <cp:revision>366</cp:revision>
  <dcterms:created xsi:type="dcterms:W3CDTF">2017-12-07T14:50:50Z</dcterms:created>
  <dcterms:modified xsi:type="dcterms:W3CDTF">2023-10-10T13:55:11Z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7294a1c8-9899-41e7-8f6e-8b1b3c79592a_Enabled">
    <vt:lpwstr>true</vt:lpwstr>
  </property>
  <property fmtid="{D5CDD505-2E9C-101B-9397-08002B2CF9AE}" pid="3" name="MSIP_Label_7294a1c8-9899-41e7-8f6e-8b1b3c79592a_SetDate">
    <vt:lpwstr>2023-06-13T12:32:41Z</vt:lpwstr>
  </property>
  <property fmtid="{D5CDD505-2E9C-101B-9397-08002B2CF9AE}" pid="4" name="MSIP_Label_7294a1c8-9899-41e7-8f6e-8b1b3c79592a_Method">
    <vt:lpwstr>Privileged</vt:lpwstr>
  </property>
  <property fmtid="{D5CDD505-2E9C-101B-9397-08002B2CF9AE}" pid="5" name="MSIP_Label_7294a1c8-9899-41e7-8f6e-8b1b3c79592a_Name">
    <vt:lpwstr>Internal sub2 (no marking)</vt:lpwstr>
  </property>
  <property fmtid="{D5CDD505-2E9C-101B-9397-08002B2CF9AE}" pid="6" name="MSIP_Label_7294a1c8-9899-41e7-8f6e-8b1b3c79592a_SiteId">
    <vt:lpwstr>eb70b763-b6d7-4486-8555-8831709a784e</vt:lpwstr>
  </property>
  <property fmtid="{D5CDD505-2E9C-101B-9397-08002B2CF9AE}" pid="7" name="MSIP_Label_7294a1c8-9899-41e7-8f6e-8b1b3c79592a_ActionId">
    <vt:lpwstr>c6347893-66f0-4996-8f9f-650be586cd75</vt:lpwstr>
  </property>
  <property fmtid="{D5CDD505-2E9C-101B-9397-08002B2CF9AE}" pid="8" name="MSIP_Label_7294a1c8-9899-41e7-8f6e-8b1b3c79592a_ContentBits">
    <vt:lpwstr>0</vt:lpwstr>
  </property>
</Properties>
</file>